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75" r:id="rId2"/>
    <p:sldId id="276" r:id="rId3"/>
    <p:sldId id="1090" r:id="rId4"/>
    <p:sldId id="903" r:id="rId5"/>
    <p:sldId id="1048" r:id="rId6"/>
    <p:sldId id="1076" r:id="rId7"/>
    <p:sldId id="1085" r:id="rId8"/>
    <p:sldId id="980" r:id="rId9"/>
    <p:sldId id="859" r:id="rId10"/>
    <p:sldId id="945" r:id="rId11"/>
    <p:sldId id="948" r:id="rId12"/>
    <p:sldId id="836" r:id="rId13"/>
    <p:sldId id="1044" r:id="rId14"/>
    <p:sldId id="845" r:id="rId15"/>
    <p:sldId id="1086" r:id="rId16"/>
    <p:sldId id="993" r:id="rId17"/>
    <p:sldId id="1051" r:id="rId18"/>
    <p:sldId id="1079" r:id="rId19"/>
    <p:sldId id="409" r:id="rId20"/>
    <p:sldId id="286" r:id="rId21"/>
    <p:sldId id="287" r:id="rId22"/>
    <p:sldId id="1033" r:id="rId23"/>
    <p:sldId id="1036" r:id="rId24"/>
    <p:sldId id="996" r:id="rId25"/>
    <p:sldId id="1022" r:id="rId26"/>
    <p:sldId id="1072" r:id="rId27"/>
    <p:sldId id="1073" r:id="rId28"/>
    <p:sldId id="288" r:id="rId29"/>
    <p:sldId id="1088" r:id="rId30"/>
    <p:sldId id="1081" r:id="rId31"/>
    <p:sldId id="1082" r:id="rId32"/>
    <p:sldId id="283" r:id="rId33"/>
    <p:sldId id="284" r:id="rId34"/>
    <p:sldId id="1074" r:id="rId35"/>
    <p:sldId id="289" r:id="rId36"/>
    <p:sldId id="290" r:id="rId37"/>
    <p:sldId id="292" r:id="rId38"/>
    <p:sldId id="291" r:id="rId39"/>
    <p:sldId id="294" r:id="rId40"/>
    <p:sldId id="297" r:id="rId41"/>
    <p:sldId id="299" r:id="rId42"/>
    <p:sldId id="301" r:id="rId43"/>
    <p:sldId id="302" r:id="rId44"/>
    <p:sldId id="303" r:id="rId45"/>
    <p:sldId id="1084" r:id="rId46"/>
    <p:sldId id="316" r:id="rId47"/>
    <p:sldId id="293" r:id="rId48"/>
    <p:sldId id="311" r:id="rId49"/>
    <p:sldId id="319" r:id="rId50"/>
    <p:sldId id="388" r:id="rId51"/>
    <p:sldId id="1083" r:id="rId52"/>
    <p:sldId id="321" r:id="rId53"/>
    <p:sldId id="1089" r:id="rId54"/>
    <p:sldId id="28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FED388-6C88-4FC2-9098-F5B93A5C9336}">
          <p14:sldIdLst>
            <p14:sldId id="275"/>
            <p14:sldId id="276"/>
            <p14:sldId id="1090"/>
          </p14:sldIdLst>
        </p14:section>
        <p14:section name="Intro: Fundamental concepts of energy modeling" id="{62797524-11F0-47F6-BB3C-71AB3B0E8D9A}">
          <p14:sldIdLst>
            <p14:sldId id="903"/>
            <p14:sldId id="1048"/>
            <p14:sldId id="1076"/>
            <p14:sldId id="1085"/>
            <p14:sldId id="980"/>
            <p14:sldId id="859"/>
            <p14:sldId id="945"/>
            <p14:sldId id="948"/>
            <p14:sldId id="836"/>
            <p14:sldId id="1044"/>
            <p14:sldId id="845"/>
            <p14:sldId id="1086"/>
            <p14:sldId id="993"/>
            <p14:sldId id="1051"/>
            <p14:sldId id="1079"/>
            <p14:sldId id="409"/>
            <p14:sldId id="286"/>
            <p14:sldId id="287"/>
            <p14:sldId id="1033"/>
            <p14:sldId id="1036"/>
            <p14:sldId id="996"/>
            <p14:sldId id="1022"/>
            <p14:sldId id="1072"/>
            <p14:sldId id="1073"/>
            <p14:sldId id="288"/>
          </p14:sldIdLst>
        </p14:section>
        <p14:section name="Interpreting Simulation Results" id="{F95B2CBC-5F85-44A9-A2A1-08561D556F5E}">
          <p14:sldIdLst>
            <p14:sldId id="1088"/>
            <p14:sldId id="1081"/>
            <p14:sldId id="1082"/>
            <p14:sldId id="283"/>
            <p14:sldId id="284"/>
            <p14:sldId id="1074"/>
            <p14:sldId id="289"/>
            <p14:sldId id="290"/>
            <p14:sldId id="292"/>
            <p14:sldId id="291"/>
            <p14:sldId id="294"/>
            <p14:sldId id="297"/>
            <p14:sldId id="299"/>
            <p14:sldId id="301"/>
            <p14:sldId id="302"/>
            <p14:sldId id="303"/>
            <p14:sldId id="1084"/>
            <p14:sldId id="316"/>
            <p14:sldId id="293"/>
            <p14:sldId id="311"/>
            <p14:sldId id="319"/>
            <p14:sldId id="388"/>
            <p14:sldId id="1083"/>
            <p14:sldId id="321"/>
            <p14:sldId id="1089"/>
            <p14:sldId id="2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2208" autoAdjust="0"/>
  </p:normalViewPr>
  <p:slideViewPr>
    <p:cSldViewPr snapToGrid="0" showGuides="1">
      <p:cViewPr varScale="1">
        <p:scale>
          <a:sx n="80" d="100"/>
          <a:sy n="80" d="100"/>
        </p:scale>
        <p:origin x="782" y="5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Dropbox%20(Karpman%20Consulting)\KarpmanConsulting\MPP%20NC%20Alternative%20Protocols\Summary%20Docs%20for%20Pat%20and%20Shelley\Case%20Study%20Description%20Rev%2018.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ropbox%20(Karpman%20Consulting)\KarpmanConsulting\MPP%20NC%20Alternative%20Protocols\Summary%20Docs%20for%20Pat%20and%20Shelley\Case%20Study%20Description%20Rev%2018.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ropbox%20(Karpman%20Consulting)\KarpmanConsulting\MPP%20NC%20Alternative%20Protocols\Summary%20Docs%20for%20Pat%20and%20Shelley\Case%20Study%20Description%20Rev%2018.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ropbox%20(Karpman%20Consulting)\KarpmanConsulting\MPP%20NC%20Alternative%20Protocols\Summary%20Docs%20for%20Pat%20and%20Shelley\Case%20Study%20Description%20Rev%2018.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ropbox%20(Karpman%20Consulting)\KarpmanConsulting\MPP%20NC%20Alternative%20Protocols\Summary%20Docs%20for%20Pat%20and%20Shelley\Case%20Study%20Description%20Rev%2018.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ropbox%20(Karpman%20Consulting)\KarpmanConsulting\MPP%20NC%20Alternative%20Protocols\Summary%20Docs%20for%20Pat%20and%20Shelley\Case%20Study%20Description%20Rev%2018.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Dropbox%20(Karpman%20Consulting)\KarpmanConsulting\MPP%20NC%20Alternative%20Protocols\Summary%20Docs%20for%20Pat%20and%20Shelley\Case%20Study%20Description%20Rev%2018.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ropbox%20(Karpman%20Consulting)\KarpmanConsulting\MPP%20NC%20Alternative%20Protocols\Summary%20Docs%20for%20Pat%20and%20Shelley\Case%20Study%20Description%20Rev%2018.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Dropbox%20(Karpman%20Consulting)\KarpmanConsulting\MPP%20NC%20Alternative%20Protocols\Summary%20Docs%20for%20Pat%20and%20Shelley\Case%20Study%20Description%20Rev%2018.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Package A - Electricity by End Use</a:t>
            </a:r>
          </a:p>
        </c:rich>
      </c:tx>
      <c:overlay val="0"/>
    </c:title>
    <c:autoTitleDeleted val="0"/>
    <c:plotArea>
      <c:layout>
        <c:manualLayout>
          <c:layoutTarget val="inner"/>
          <c:xMode val="edge"/>
          <c:yMode val="edge"/>
          <c:x val="0.22475782823658672"/>
          <c:y val="0.12444239774805746"/>
          <c:w val="0.69552966489653911"/>
          <c:h val="0.73426157414970428"/>
        </c:manualLayout>
      </c:layout>
      <c:barChart>
        <c:barDir val="bar"/>
        <c:grouping val="clustered"/>
        <c:varyColors val="0"/>
        <c:ser>
          <c:idx val="3"/>
          <c:order val="0"/>
          <c:tx>
            <c:v>PHI</c:v>
          </c:tx>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Outputs'!$K$18:$K$23</c:f>
              <c:numCache>
                <c:formatCode>_(* #,##0_);_(* \(#,##0\);_(* "-"??_);_(@_)</c:formatCode>
                <c:ptCount val="6"/>
                <c:pt idx="0" formatCode="#,##0">
                  <c:v>64176.329428578014</c:v>
                </c:pt>
                <c:pt idx="1">
                  <c:v>0</c:v>
                </c:pt>
                <c:pt idx="2" formatCode="#,##0">
                  <c:v>2504.7380060390374</c:v>
                </c:pt>
                <c:pt idx="3" formatCode="#,##0">
                  <c:v>49622.043100859351</c:v>
                </c:pt>
                <c:pt idx="4" formatCode="#,##0">
                  <c:v>99639.231778242785</c:v>
                </c:pt>
                <c:pt idx="5" formatCode="#,##0">
                  <c:v>18719.286504285719</c:v>
                </c:pt>
              </c:numCache>
            </c:numRef>
          </c:val>
          <c:extLst>
            <c:ext xmlns:c16="http://schemas.microsoft.com/office/drawing/2014/chart" uri="{C3380CC4-5D6E-409C-BE32-E72D297353CC}">
              <c16:uniqueId val="{00000000-A1C6-4852-8DEF-04839BA00AE2}"/>
            </c:ext>
          </c:extLst>
        </c:ser>
        <c:ser>
          <c:idx val="1"/>
          <c:order val="1"/>
          <c:tx>
            <c:v>PHIUS</c:v>
          </c:tx>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Outputs'!$I$18:$I$23</c:f>
              <c:numCache>
                <c:formatCode>#,##0</c:formatCode>
                <c:ptCount val="6"/>
                <c:pt idx="0">
                  <c:v>70154</c:v>
                </c:pt>
                <c:pt idx="1">
                  <c:v>0</c:v>
                </c:pt>
                <c:pt idx="2">
                  <c:v>7579.1</c:v>
                </c:pt>
                <c:pt idx="3">
                  <c:v>78272</c:v>
                </c:pt>
                <c:pt idx="4">
                  <c:v>150456</c:v>
                </c:pt>
                <c:pt idx="5">
                  <c:v>34358.300000000003</c:v>
                </c:pt>
              </c:numCache>
            </c:numRef>
          </c:val>
          <c:extLst>
            <c:ext xmlns:c16="http://schemas.microsoft.com/office/drawing/2014/chart" uri="{C3380CC4-5D6E-409C-BE32-E72D297353CC}">
              <c16:uniqueId val="{00000001-A1C6-4852-8DEF-04839BA00AE2}"/>
            </c:ext>
          </c:extLst>
        </c:ser>
        <c:ser>
          <c:idx val="0"/>
          <c:order val="2"/>
          <c:tx>
            <c:v>90.1 PRM</c:v>
          </c:tx>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Outputs'!$H$18:$H$23</c:f>
              <c:numCache>
                <c:formatCode>_(* #,##0_);_(* \(#,##0\);_(* "-"??_);_(@_)</c:formatCode>
                <c:ptCount val="6"/>
                <c:pt idx="0">
                  <c:v>50829</c:v>
                </c:pt>
                <c:pt idx="1">
                  <c:v>1266</c:v>
                </c:pt>
                <c:pt idx="2">
                  <c:v>4548</c:v>
                </c:pt>
                <c:pt idx="3">
                  <c:v>72828</c:v>
                </c:pt>
                <c:pt idx="4">
                  <c:v>182311</c:v>
                </c:pt>
                <c:pt idx="5">
                  <c:v>39617</c:v>
                </c:pt>
              </c:numCache>
            </c:numRef>
          </c:val>
          <c:extLst>
            <c:ext xmlns:c16="http://schemas.microsoft.com/office/drawing/2014/chart" uri="{C3380CC4-5D6E-409C-BE32-E72D297353CC}">
              <c16:uniqueId val="{00000002-A1C6-4852-8DEF-04839BA00AE2}"/>
            </c:ext>
          </c:extLst>
        </c:ser>
        <c:dLbls>
          <c:showLegendKey val="0"/>
          <c:showVal val="0"/>
          <c:showCatName val="0"/>
          <c:showSerName val="0"/>
          <c:showPercent val="0"/>
          <c:showBubbleSize val="0"/>
        </c:dLbls>
        <c:gapWidth val="150"/>
        <c:axId val="317177160"/>
        <c:axId val="1"/>
      </c:barChart>
      <c:catAx>
        <c:axId val="317177160"/>
        <c:scaling>
          <c:orientation val="minMax"/>
        </c:scaling>
        <c:delete val="0"/>
        <c:axPos val="l"/>
        <c:numFmt formatCode="General" sourceLinked="1"/>
        <c:majorTickMark val="none"/>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b"/>
        <c:majorGridlines/>
        <c:title>
          <c:tx>
            <c:rich>
              <a:bodyPr/>
              <a:lstStyle/>
              <a:p>
                <a:pPr>
                  <a:defRPr sz="1200" b="1"/>
                </a:pPr>
                <a:r>
                  <a:rPr lang="en-US" sz="1200" b="1"/>
                  <a:t>kWh/yr</a:t>
                </a:r>
              </a:p>
            </c:rich>
          </c:tx>
          <c:overlay val="0"/>
        </c:title>
        <c:numFmt formatCode="#,##0" sourceLinked="1"/>
        <c:majorTickMark val="none"/>
        <c:minorTickMark val="none"/>
        <c:tickLblPos val="nextTo"/>
        <c:txPr>
          <a:bodyPr rot="0" vert="horz"/>
          <a:lstStyle/>
          <a:p>
            <a:pPr>
              <a:defRPr sz="1100" b="0" i="0" u="none" strike="noStrike" baseline="0">
                <a:solidFill>
                  <a:srgbClr val="000000"/>
                </a:solidFill>
                <a:latin typeface="Calibri"/>
                <a:ea typeface="Calibri"/>
                <a:cs typeface="Calibri"/>
              </a:defRPr>
            </a:pPr>
            <a:endParaRPr lang="en-US"/>
          </a:p>
        </c:txPr>
        <c:crossAx val="317177160"/>
        <c:crosses val="autoZero"/>
        <c:crossBetween val="between"/>
      </c:valAx>
    </c:plotArea>
    <c:legend>
      <c:legendPos val="r"/>
      <c:layout>
        <c:manualLayout>
          <c:xMode val="edge"/>
          <c:yMode val="edge"/>
          <c:x val="0.57442748091603058"/>
          <c:y val="0.61720462512843643"/>
          <c:w val="0.3568702290076336"/>
          <c:h val="0.2559141128581322"/>
        </c:manualLayout>
      </c:layout>
      <c:overlay val="0"/>
      <c:txPr>
        <a:bodyPr/>
        <a:lstStyle/>
        <a:p>
          <a:pPr>
            <a:defRPr sz="105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Base</a:t>
            </a:r>
            <a:r>
              <a:rPr lang="en-US" baseline="0"/>
              <a:t> Case</a:t>
            </a:r>
            <a:r>
              <a:rPr lang="en-US"/>
              <a:t> - Electricity by End Use</a:t>
            </a:r>
          </a:p>
        </c:rich>
      </c:tx>
      <c:overlay val="0"/>
    </c:title>
    <c:autoTitleDeleted val="0"/>
    <c:plotArea>
      <c:layout>
        <c:manualLayout>
          <c:layoutTarget val="inner"/>
          <c:xMode val="edge"/>
          <c:yMode val="edge"/>
          <c:x val="0.24356886761703805"/>
          <c:y val="0.13303169193403061"/>
          <c:w val="0.68643118956535665"/>
          <c:h val="0.71925986863582347"/>
        </c:manualLayout>
      </c:layout>
      <c:barChart>
        <c:barDir val="bar"/>
        <c:grouping val="clustered"/>
        <c:varyColors val="0"/>
        <c:ser>
          <c:idx val="5"/>
          <c:order val="0"/>
          <c:tx>
            <c:v>PHI</c:v>
          </c:tx>
          <c:spPr>
            <a:solidFill>
              <a:schemeClr val="accent4"/>
            </a:solidFill>
          </c:spPr>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Outputs'!$G$18:$G$23</c:f>
              <c:numCache>
                <c:formatCode>_(* #,##0_);_(* \(#,##0\);_(* "-"??_);_(@_)</c:formatCode>
                <c:ptCount val="6"/>
                <c:pt idx="0" formatCode="#,##0">
                  <c:v>59911.080233836081</c:v>
                </c:pt>
                <c:pt idx="1">
                  <c:v>0</c:v>
                </c:pt>
                <c:pt idx="2" formatCode="#,##0">
                  <c:v>2504.7380060390374</c:v>
                </c:pt>
                <c:pt idx="3" formatCode="#,##0">
                  <c:v>66541.516341203096</c:v>
                </c:pt>
                <c:pt idx="4" formatCode="#,##0">
                  <c:v>107715.96713660576</c:v>
                </c:pt>
                <c:pt idx="5" formatCode="#,##0">
                  <c:v>48503.285714285717</c:v>
                </c:pt>
              </c:numCache>
            </c:numRef>
          </c:val>
          <c:extLst>
            <c:ext xmlns:c16="http://schemas.microsoft.com/office/drawing/2014/chart" uri="{C3380CC4-5D6E-409C-BE32-E72D297353CC}">
              <c16:uniqueId val="{00000000-AE5E-4F0C-BA21-3871C3498C0E}"/>
            </c:ext>
          </c:extLst>
        </c:ser>
        <c:ser>
          <c:idx val="3"/>
          <c:order val="1"/>
          <c:tx>
            <c:v>PHIUS</c:v>
          </c:tx>
          <c:spPr>
            <a:solidFill>
              <a:schemeClr val="accent2"/>
            </a:solidFill>
          </c:spPr>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Outputs'!$E$18:$E$23</c:f>
              <c:numCache>
                <c:formatCode>#,##0</c:formatCode>
                <c:ptCount val="6"/>
                <c:pt idx="0">
                  <c:v>93922</c:v>
                </c:pt>
                <c:pt idx="1">
                  <c:v>0</c:v>
                </c:pt>
                <c:pt idx="2">
                  <c:v>7579.1</c:v>
                </c:pt>
                <c:pt idx="3">
                  <c:v>89912</c:v>
                </c:pt>
                <c:pt idx="4">
                  <c:v>158529.79999999999</c:v>
                </c:pt>
                <c:pt idx="5">
                  <c:v>15614.7</c:v>
                </c:pt>
              </c:numCache>
            </c:numRef>
          </c:val>
          <c:extLst>
            <c:ext xmlns:c16="http://schemas.microsoft.com/office/drawing/2014/chart" uri="{C3380CC4-5D6E-409C-BE32-E72D297353CC}">
              <c16:uniqueId val="{00000001-AE5E-4F0C-BA21-3871C3498C0E}"/>
            </c:ext>
          </c:extLst>
        </c:ser>
        <c:ser>
          <c:idx val="0"/>
          <c:order val="2"/>
          <c:tx>
            <c:v>90.1 PRM</c:v>
          </c:tx>
          <c:spPr>
            <a:solidFill>
              <a:schemeClr val="accent1"/>
            </a:solidFill>
          </c:spPr>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Outputs'!$B$18:$B$23</c:f>
              <c:numCache>
                <c:formatCode>_(* #,##0_);_(* \(#,##0\);_(* "-"??_);_(@_)</c:formatCode>
                <c:ptCount val="6"/>
                <c:pt idx="0">
                  <c:v>87874</c:v>
                </c:pt>
                <c:pt idx="1">
                  <c:v>0</c:v>
                </c:pt>
                <c:pt idx="2">
                  <c:v>2604</c:v>
                </c:pt>
                <c:pt idx="3">
                  <c:v>105806</c:v>
                </c:pt>
                <c:pt idx="4">
                  <c:v>190456</c:v>
                </c:pt>
                <c:pt idx="5">
                  <c:v>130350</c:v>
                </c:pt>
              </c:numCache>
            </c:numRef>
          </c:val>
          <c:extLst>
            <c:ext xmlns:c16="http://schemas.microsoft.com/office/drawing/2014/chart" uri="{C3380CC4-5D6E-409C-BE32-E72D297353CC}">
              <c16:uniqueId val="{00000002-AE5E-4F0C-BA21-3871C3498C0E}"/>
            </c:ext>
          </c:extLst>
        </c:ser>
        <c:dLbls>
          <c:showLegendKey val="0"/>
          <c:showVal val="0"/>
          <c:showCatName val="0"/>
          <c:showSerName val="0"/>
          <c:showPercent val="0"/>
          <c:showBubbleSize val="0"/>
        </c:dLbls>
        <c:gapWidth val="150"/>
        <c:axId val="318659112"/>
        <c:axId val="1"/>
      </c:barChart>
      <c:catAx>
        <c:axId val="318659112"/>
        <c:scaling>
          <c:orientation val="minMax"/>
        </c:scaling>
        <c:delete val="0"/>
        <c:axPos val="l"/>
        <c:numFmt formatCode="General" sourceLinked="1"/>
        <c:majorTickMark val="none"/>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b"/>
        <c:majorGridlines/>
        <c:title>
          <c:tx>
            <c:rich>
              <a:bodyPr/>
              <a:lstStyle/>
              <a:p>
                <a:pPr>
                  <a:defRPr sz="1200" b="1"/>
                </a:pPr>
                <a:r>
                  <a:rPr lang="en-US" sz="1200" b="1"/>
                  <a:t>kWh/yr</a:t>
                </a:r>
              </a:p>
            </c:rich>
          </c:tx>
          <c:overlay val="0"/>
        </c:title>
        <c:numFmt formatCode="#,##0" sourceLinked="1"/>
        <c:majorTickMark val="none"/>
        <c:minorTickMark val="none"/>
        <c:tickLblPos val="nextTo"/>
        <c:txPr>
          <a:bodyPr rot="0" vert="horz"/>
          <a:lstStyle/>
          <a:p>
            <a:pPr>
              <a:defRPr sz="1100" b="0" i="0" u="none" strike="noStrike" baseline="0">
                <a:solidFill>
                  <a:srgbClr val="000000"/>
                </a:solidFill>
                <a:latin typeface="Calibri"/>
                <a:ea typeface="Calibri"/>
                <a:cs typeface="Calibri"/>
              </a:defRPr>
            </a:pPr>
            <a:endParaRPr lang="en-US"/>
          </a:p>
        </c:txPr>
        <c:crossAx val="318659112"/>
        <c:crosses val="autoZero"/>
        <c:crossBetween val="between"/>
      </c:valAx>
    </c:plotArea>
    <c:legend>
      <c:legendPos val="r"/>
      <c:layout>
        <c:manualLayout>
          <c:xMode val="edge"/>
          <c:yMode val="edge"/>
          <c:x val="0.58857170227478717"/>
          <c:y val="0.60944269866833201"/>
          <c:w val="0.35238111624865898"/>
          <c:h val="0.2553650744420124"/>
        </c:manualLayout>
      </c:layout>
      <c:overlay val="0"/>
      <c:txPr>
        <a:bodyPr/>
        <a:lstStyle/>
        <a:p>
          <a:pPr>
            <a:defRPr sz="105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Annual Source* MMBtu </a:t>
            </a:r>
          </a:p>
        </c:rich>
      </c:tx>
      <c:overlay val="0"/>
    </c:title>
    <c:autoTitleDeleted val="0"/>
    <c:plotArea>
      <c:layout/>
      <c:barChart>
        <c:barDir val="col"/>
        <c:grouping val="clustered"/>
        <c:varyColors val="0"/>
        <c:ser>
          <c:idx val="2"/>
          <c:order val="0"/>
          <c:tx>
            <c:v>90.1 PRM</c:v>
          </c:tx>
          <c:spPr>
            <a:solidFill>
              <a:schemeClr val="accent1"/>
            </a:solidFill>
          </c:spPr>
          <c:invertIfNegative val="0"/>
          <c:cat>
            <c:strLit>
              <c:ptCount val="4"/>
              <c:pt idx="0">
                <c:v>Base Case</c:v>
              </c:pt>
              <c:pt idx="1">
                <c:v> Package A</c:v>
              </c:pt>
              <c:pt idx="2">
                <c:v> Package B</c:v>
              </c:pt>
              <c:pt idx="3">
                <c:v> Package C</c:v>
              </c:pt>
            </c:strLit>
          </c:cat>
          <c:val>
            <c:numRef>
              <c:f>('Detailed Outputs'!$B$63,'Detailed Outputs'!$H$63,'Detailed Outputs'!$L$63,'Detailed Outputs'!$P$63)</c:f>
              <c:numCache>
                <c:formatCode>#,##0</c:formatCode>
                <c:ptCount val="4"/>
                <c:pt idx="0">
                  <c:v>8294.4017911999999</c:v>
                </c:pt>
                <c:pt idx="1">
                  <c:v>5894.2814383199993</c:v>
                </c:pt>
                <c:pt idx="2">
                  <c:v>5875.9054880800013</c:v>
                </c:pt>
                <c:pt idx="3">
                  <c:v>5922.3970960799998</c:v>
                </c:pt>
              </c:numCache>
            </c:numRef>
          </c:val>
          <c:extLst>
            <c:ext xmlns:c16="http://schemas.microsoft.com/office/drawing/2014/chart" uri="{C3380CC4-5D6E-409C-BE32-E72D297353CC}">
              <c16:uniqueId val="{00000000-8A62-460D-A6BF-585FD47DECAC}"/>
            </c:ext>
          </c:extLst>
        </c:ser>
        <c:ser>
          <c:idx val="1"/>
          <c:order val="1"/>
          <c:tx>
            <c:v>PHIUS</c:v>
          </c:tx>
          <c:invertIfNegative val="0"/>
          <c:cat>
            <c:strLit>
              <c:ptCount val="4"/>
              <c:pt idx="0">
                <c:v>Base Case</c:v>
              </c:pt>
              <c:pt idx="1">
                <c:v> Package A</c:v>
              </c:pt>
              <c:pt idx="2">
                <c:v> Package B</c:v>
              </c:pt>
              <c:pt idx="3">
                <c:v> Package C</c:v>
              </c:pt>
            </c:strLit>
          </c:cat>
          <c:val>
            <c:numRef>
              <c:f>('Detailed Outputs'!$E$63,'Detailed Outputs'!$I$63,'Detailed Outputs'!$M$63,'Detailed Outputs'!$Q$63)</c:f>
              <c:numCache>
                <c:formatCode>#,##0</c:formatCode>
                <c:ptCount val="4"/>
                <c:pt idx="0">
                  <c:v>5772.0182957520001</c:v>
                </c:pt>
                <c:pt idx="1">
                  <c:v>5281.2955021759999</c:v>
                </c:pt>
                <c:pt idx="2">
                  <c:v>5145.3884524560008</c:v>
                </c:pt>
                <c:pt idx="3">
                  <c:v>5089.9947554560003</c:v>
                </c:pt>
              </c:numCache>
            </c:numRef>
          </c:val>
          <c:extLst>
            <c:ext xmlns:c16="http://schemas.microsoft.com/office/drawing/2014/chart" uri="{C3380CC4-5D6E-409C-BE32-E72D297353CC}">
              <c16:uniqueId val="{00000001-8A62-460D-A6BF-585FD47DECAC}"/>
            </c:ext>
          </c:extLst>
        </c:ser>
        <c:ser>
          <c:idx val="3"/>
          <c:order val="2"/>
          <c:tx>
            <c:v>PHI</c:v>
          </c:tx>
          <c:invertIfNegative val="0"/>
          <c:cat>
            <c:strLit>
              <c:ptCount val="4"/>
              <c:pt idx="0">
                <c:v>Base Case</c:v>
              </c:pt>
              <c:pt idx="1">
                <c:v> Package A</c:v>
              </c:pt>
              <c:pt idx="2">
                <c:v> Package B</c:v>
              </c:pt>
              <c:pt idx="3">
                <c:v> Package C</c:v>
              </c:pt>
            </c:strLit>
          </c:cat>
          <c:val>
            <c:numRef>
              <c:f>('Detailed Outputs'!$G$63,'Detailed Outputs'!$K$63,'Detailed Outputs'!$O$63,'Detailed Outputs'!$S$63)</c:f>
              <c:numCache>
                <c:formatCode>#,##0</c:formatCode>
                <c:ptCount val="4"/>
                <c:pt idx="0">
                  <c:v>5003.1187051931101</c:v>
                </c:pt>
                <c:pt idx="1">
                  <c:v>3843.0421928631813</c:v>
                </c:pt>
                <c:pt idx="2">
                  <c:v>3593.8112384088658</c:v>
                </c:pt>
                <c:pt idx="3">
                  <c:v>3629.4602183447209</c:v>
                </c:pt>
              </c:numCache>
            </c:numRef>
          </c:val>
          <c:extLst>
            <c:ext xmlns:c16="http://schemas.microsoft.com/office/drawing/2014/chart" uri="{C3380CC4-5D6E-409C-BE32-E72D297353CC}">
              <c16:uniqueId val="{00000002-8A62-460D-A6BF-585FD47DECAC}"/>
            </c:ext>
          </c:extLst>
        </c:ser>
        <c:dLbls>
          <c:showLegendKey val="0"/>
          <c:showVal val="0"/>
          <c:showCatName val="0"/>
          <c:showSerName val="0"/>
          <c:showPercent val="0"/>
          <c:showBubbleSize val="0"/>
        </c:dLbls>
        <c:gapWidth val="75"/>
        <c:overlap val="-25"/>
        <c:axId val="318357136"/>
        <c:axId val="1"/>
      </c:barChart>
      <c:catAx>
        <c:axId val="318357136"/>
        <c:scaling>
          <c:orientation val="minMax"/>
        </c:scaling>
        <c:delete val="0"/>
        <c:axPos val="b"/>
        <c:numFmt formatCode="General" sourceLinked="1"/>
        <c:majorTickMark val="none"/>
        <c:minorTickMark val="none"/>
        <c:tickLblPos val="nextTo"/>
        <c:crossAx val="1"/>
        <c:crosses val="autoZero"/>
        <c:auto val="1"/>
        <c:lblAlgn val="ctr"/>
        <c:lblOffset val="100"/>
        <c:noMultiLvlLbl val="0"/>
      </c:catAx>
      <c:valAx>
        <c:axId val="1"/>
        <c:scaling>
          <c:orientation val="minMax"/>
        </c:scaling>
        <c:delete val="1"/>
        <c:axPos val="l"/>
        <c:majorGridlines/>
        <c:title>
          <c:tx>
            <c:rich>
              <a:bodyPr rot="-5400000" vert="horz"/>
              <a:lstStyle/>
              <a:p>
                <a:pPr>
                  <a:defRPr/>
                </a:pPr>
                <a:r>
                  <a:rPr lang="en-US"/>
                  <a:t>MMBtu/yr</a:t>
                </a:r>
              </a:p>
            </c:rich>
          </c:tx>
          <c:overlay val="0"/>
        </c:title>
        <c:numFmt formatCode="#,##0" sourceLinked="1"/>
        <c:majorTickMark val="none"/>
        <c:minorTickMark val="none"/>
        <c:tickLblPos val="nextTo"/>
        <c:crossAx val="318357136"/>
        <c:crosses val="autoZero"/>
        <c:crossBetween val="between"/>
      </c:valAx>
    </c:plotArea>
    <c:legend>
      <c:legendPos val="r"/>
      <c:layout>
        <c:manualLayout>
          <c:xMode val="edge"/>
          <c:yMode val="edge"/>
          <c:x val="0.8186049610150804"/>
          <c:y val="0.41009558474125268"/>
          <c:w val="0.1674419238439937"/>
          <c:h val="0.48580553884733013"/>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Package A - Electricity by End Use</a:t>
            </a:r>
          </a:p>
        </c:rich>
      </c:tx>
      <c:overlay val="0"/>
    </c:title>
    <c:autoTitleDeleted val="0"/>
    <c:plotArea>
      <c:layout>
        <c:manualLayout>
          <c:layoutTarget val="inner"/>
          <c:xMode val="edge"/>
          <c:yMode val="edge"/>
          <c:x val="0.22475782823658672"/>
          <c:y val="0.12444239774805746"/>
          <c:w val="0.69552966489653911"/>
          <c:h val="0.73426157414970428"/>
        </c:manualLayout>
      </c:layout>
      <c:barChart>
        <c:barDir val="bar"/>
        <c:grouping val="clustered"/>
        <c:varyColors val="0"/>
        <c:ser>
          <c:idx val="3"/>
          <c:order val="0"/>
          <c:tx>
            <c:v>PHI</c:v>
          </c:tx>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Outputs'!$K$18:$K$23</c:f>
              <c:numCache>
                <c:formatCode>_(* #,##0_);_(* \(#,##0\);_(* "-"??_);_(@_)</c:formatCode>
                <c:ptCount val="6"/>
                <c:pt idx="0" formatCode="#,##0">
                  <c:v>64176.329428578014</c:v>
                </c:pt>
                <c:pt idx="1">
                  <c:v>0</c:v>
                </c:pt>
                <c:pt idx="2" formatCode="#,##0">
                  <c:v>2504.7380060390374</c:v>
                </c:pt>
                <c:pt idx="3" formatCode="#,##0">
                  <c:v>49622.043100859351</c:v>
                </c:pt>
                <c:pt idx="4" formatCode="#,##0">
                  <c:v>99639.231778242785</c:v>
                </c:pt>
                <c:pt idx="5" formatCode="#,##0">
                  <c:v>18719.286504285719</c:v>
                </c:pt>
              </c:numCache>
            </c:numRef>
          </c:val>
          <c:extLst>
            <c:ext xmlns:c16="http://schemas.microsoft.com/office/drawing/2014/chart" uri="{C3380CC4-5D6E-409C-BE32-E72D297353CC}">
              <c16:uniqueId val="{00000000-A1C6-4852-8DEF-04839BA00AE2}"/>
            </c:ext>
          </c:extLst>
        </c:ser>
        <c:ser>
          <c:idx val="1"/>
          <c:order val="1"/>
          <c:tx>
            <c:v>PHIUS</c:v>
          </c:tx>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Outputs'!$I$18:$I$23</c:f>
              <c:numCache>
                <c:formatCode>#,##0</c:formatCode>
                <c:ptCount val="6"/>
                <c:pt idx="0">
                  <c:v>70154</c:v>
                </c:pt>
                <c:pt idx="1">
                  <c:v>0</c:v>
                </c:pt>
                <c:pt idx="2">
                  <c:v>7579.1</c:v>
                </c:pt>
                <c:pt idx="3">
                  <c:v>78272</c:v>
                </c:pt>
                <c:pt idx="4">
                  <c:v>150456</c:v>
                </c:pt>
                <c:pt idx="5">
                  <c:v>34358.300000000003</c:v>
                </c:pt>
              </c:numCache>
            </c:numRef>
          </c:val>
          <c:extLst>
            <c:ext xmlns:c16="http://schemas.microsoft.com/office/drawing/2014/chart" uri="{C3380CC4-5D6E-409C-BE32-E72D297353CC}">
              <c16:uniqueId val="{00000001-A1C6-4852-8DEF-04839BA00AE2}"/>
            </c:ext>
          </c:extLst>
        </c:ser>
        <c:ser>
          <c:idx val="0"/>
          <c:order val="2"/>
          <c:tx>
            <c:v>90.1 PRM</c:v>
          </c:tx>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Outputs'!$H$18:$H$23</c:f>
              <c:numCache>
                <c:formatCode>_(* #,##0_);_(* \(#,##0\);_(* "-"??_);_(@_)</c:formatCode>
                <c:ptCount val="6"/>
                <c:pt idx="0">
                  <c:v>50829</c:v>
                </c:pt>
                <c:pt idx="1">
                  <c:v>1266</c:v>
                </c:pt>
                <c:pt idx="2">
                  <c:v>4548</c:v>
                </c:pt>
                <c:pt idx="3">
                  <c:v>72828</c:v>
                </c:pt>
                <c:pt idx="4">
                  <c:v>182311</c:v>
                </c:pt>
                <c:pt idx="5">
                  <c:v>39617</c:v>
                </c:pt>
              </c:numCache>
            </c:numRef>
          </c:val>
          <c:extLst>
            <c:ext xmlns:c16="http://schemas.microsoft.com/office/drawing/2014/chart" uri="{C3380CC4-5D6E-409C-BE32-E72D297353CC}">
              <c16:uniqueId val="{00000002-A1C6-4852-8DEF-04839BA00AE2}"/>
            </c:ext>
          </c:extLst>
        </c:ser>
        <c:dLbls>
          <c:showLegendKey val="0"/>
          <c:showVal val="0"/>
          <c:showCatName val="0"/>
          <c:showSerName val="0"/>
          <c:showPercent val="0"/>
          <c:showBubbleSize val="0"/>
        </c:dLbls>
        <c:gapWidth val="150"/>
        <c:axId val="317177160"/>
        <c:axId val="1"/>
      </c:barChart>
      <c:catAx>
        <c:axId val="317177160"/>
        <c:scaling>
          <c:orientation val="minMax"/>
        </c:scaling>
        <c:delete val="0"/>
        <c:axPos val="l"/>
        <c:numFmt formatCode="General" sourceLinked="1"/>
        <c:majorTickMark val="none"/>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b"/>
        <c:majorGridlines/>
        <c:title>
          <c:tx>
            <c:rich>
              <a:bodyPr/>
              <a:lstStyle/>
              <a:p>
                <a:pPr>
                  <a:defRPr sz="1200" b="1"/>
                </a:pPr>
                <a:r>
                  <a:rPr lang="en-US" sz="1200" b="1"/>
                  <a:t>kWh/yr</a:t>
                </a:r>
              </a:p>
            </c:rich>
          </c:tx>
          <c:overlay val="0"/>
        </c:title>
        <c:numFmt formatCode="#,##0" sourceLinked="1"/>
        <c:majorTickMark val="none"/>
        <c:minorTickMark val="none"/>
        <c:tickLblPos val="nextTo"/>
        <c:txPr>
          <a:bodyPr rot="0" vert="horz"/>
          <a:lstStyle/>
          <a:p>
            <a:pPr>
              <a:defRPr sz="1100" b="0" i="0" u="none" strike="noStrike" baseline="0">
                <a:solidFill>
                  <a:srgbClr val="000000"/>
                </a:solidFill>
                <a:latin typeface="Calibri"/>
                <a:ea typeface="Calibri"/>
                <a:cs typeface="Calibri"/>
              </a:defRPr>
            </a:pPr>
            <a:endParaRPr lang="en-US"/>
          </a:p>
        </c:txPr>
        <c:crossAx val="317177160"/>
        <c:crosses val="autoZero"/>
        <c:crossBetween val="between"/>
      </c:valAx>
    </c:plotArea>
    <c:legend>
      <c:legendPos val="r"/>
      <c:layout>
        <c:manualLayout>
          <c:xMode val="edge"/>
          <c:yMode val="edge"/>
          <c:x val="0.57442748091603058"/>
          <c:y val="0.61720462512843643"/>
          <c:w val="0.3568702290076336"/>
          <c:h val="0.2559141128581322"/>
        </c:manualLayout>
      </c:layout>
      <c:overlay val="0"/>
      <c:txPr>
        <a:bodyPr/>
        <a:lstStyle/>
        <a:p>
          <a:pPr>
            <a:defRPr sz="105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Base</a:t>
            </a:r>
            <a:r>
              <a:rPr lang="en-US" baseline="0"/>
              <a:t> Case</a:t>
            </a:r>
            <a:r>
              <a:rPr lang="en-US"/>
              <a:t> - Electricity by End Use</a:t>
            </a:r>
          </a:p>
        </c:rich>
      </c:tx>
      <c:overlay val="0"/>
    </c:title>
    <c:autoTitleDeleted val="0"/>
    <c:plotArea>
      <c:layout>
        <c:manualLayout>
          <c:layoutTarget val="inner"/>
          <c:xMode val="edge"/>
          <c:yMode val="edge"/>
          <c:x val="0.24356886761703805"/>
          <c:y val="0.13303169193403061"/>
          <c:w val="0.68643118956535665"/>
          <c:h val="0.71925986863582347"/>
        </c:manualLayout>
      </c:layout>
      <c:barChart>
        <c:barDir val="bar"/>
        <c:grouping val="clustered"/>
        <c:varyColors val="0"/>
        <c:ser>
          <c:idx val="5"/>
          <c:order val="0"/>
          <c:tx>
            <c:v>PHI</c:v>
          </c:tx>
          <c:spPr>
            <a:solidFill>
              <a:schemeClr val="accent4"/>
            </a:solidFill>
          </c:spPr>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Outputs'!$G$18:$G$23</c:f>
              <c:numCache>
                <c:formatCode>_(* #,##0_);_(* \(#,##0\);_(* "-"??_);_(@_)</c:formatCode>
                <c:ptCount val="6"/>
                <c:pt idx="0" formatCode="#,##0">
                  <c:v>59911.080233836081</c:v>
                </c:pt>
                <c:pt idx="1">
                  <c:v>0</c:v>
                </c:pt>
                <c:pt idx="2" formatCode="#,##0">
                  <c:v>2504.7380060390374</c:v>
                </c:pt>
                <c:pt idx="3" formatCode="#,##0">
                  <c:v>66541.516341203096</c:v>
                </c:pt>
                <c:pt idx="4" formatCode="#,##0">
                  <c:v>107715.96713660576</c:v>
                </c:pt>
                <c:pt idx="5" formatCode="#,##0">
                  <c:v>48503.285714285717</c:v>
                </c:pt>
              </c:numCache>
            </c:numRef>
          </c:val>
          <c:extLst>
            <c:ext xmlns:c16="http://schemas.microsoft.com/office/drawing/2014/chart" uri="{C3380CC4-5D6E-409C-BE32-E72D297353CC}">
              <c16:uniqueId val="{00000000-AE5E-4F0C-BA21-3871C3498C0E}"/>
            </c:ext>
          </c:extLst>
        </c:ser>
        <c:ser>
          <c:idx val="3"/>
          <c:order val="1"/>
          <c:tx>
            <c:v>PHIUS</c:v>
          </c:tx>
          <c:spPr>
            <a:solidFill>
              <a:schemeClr val="accent2"/>
            </a:solidFill>
          </c:spPr>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Outputs'!$E$18:$E$23</c:f>
              <c:numCache>
                <c:formatCode>#,##0</c:formatCode>
                <c:ptCount val="6"/>
                <c:pt idx="0">
                  <c:v>93922</c:v>
                </c:pt>
                <c:pt idx="1">
                  <c:v>0</c:v>
                </c:pt>
                <c:pt idx="2">
                  <c:v>7579.1</c:v>
                </c:pt>
                <c:pt idx="3">
                  <c:v>89912</c:v>
                </c:pt>
                <c:pt idx="4">
                  <c:v>158529.79999999999</c:v>
                </c:pt>
                <c:pt idx="5">
                  <c:v>15614.7</c:v>
                </c:pt>
              </c:numCache>
            </c:numRef>
          </c:val>
          <c:extLst>
            <c:ext xmlns:c16="http://schemas.microsoft.com/office/drawing/2014/chart" uri="{C3380CC4-5D6E-409C-BE32-E72D297353CC}">
              <c16:uniqueId val="{00000001-AE5E-4F0C-BA21-3871C3498C0E}"/>
            </c:ext>
          </c:extLst>
        </c:ser>
        <c:ser>
          <c:idx val="0"/>
          <c:order val="2"/>
          <c:tx>
            <c:v>90.1 PRM</c:v>
          </c:tx>
          <c:spPr>
            <a:solidFill>
              <a:schemeClr val="accent1"/>
            </a:solidFill>
          </c:spPr>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Outputs'!$B$18:$B$23</c:f>
              <c:numCache>
                <c:formatCode>_(* #,##0_);_(* \(#,##0\);_(* "-"??_);_(@_)</c:formatCode>
                <c:ptCount val="6"/>
                <c:pt idx="0">
                  <c:v>87874</c:v>
                </c:pt>
                <c:pt idx="1">
                  <c:v>0</c:v>
                </c:pt>
                <c:pt idx="2">
                  <c:v>2604</c:v>
                </c:pt>
                <c:pt idx="3">
                  <c:v>105806</c:v>
                </c:pt>
                <c:pt idx="4">
                  <c:v>190456</c:v>
                </c:pt>
                <c:pt idx="5">
                  <c:v>130350</c:v>
                </c:pt>
              </c:numCache>
            </c:numRef>
          </c:val>
          <c:extLst>
            <c:ext xmlns:c16="http://schemas.microsoft.com/office/drawing/2014/chart" uri="{C3380CC4-5D6E-409C-BE32-E72D297353CC}">
              <c16:uniqueId val="{00000002-AE5E-4F0C-BA21-3871C3498C0E}"/>
            </c:ext>
          </c:extLst>
        </c:ser>
        <c:dLbls>
          <c:showLegendKey val="0"/>
          <c:showVal val="0"/>
          <c:showCatName val="0"/>
          <c:showSerName val="0"/>
          <c:showPercent val="0"/>
          <c:showBubbleSize val="0"/>
        </c:dLbls>
        <c:gapWidth val="150"/>
        <c:axId val="318659112"/>
        <c:axId val="1"/>
      </c:barChart>
      <c:catAx>
        <c:axId val="318659112"/>
        <c:scaling>
          <c:orientation val="minMax"/>
        </c:scaling>
        <c:delete val="0"/>
        <c:axPos val="l"/>
        <c:numFmt formatCode="General" sourceLinked="1"/>
        <c:majorTickMark val="none"/>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b"/>
        <c:majorGridlines/>
        <c:title>
          <c:tx>
            <c:rich>
              <a:bodyPr/>
              <a:lstStyle/>
              <a:p>
                <a:pPr>
                  <a:defRPr sz="1200" b="1"/>
                </a:pPr>
                <a:r>
                  <a:rPr lang="en-US" sz="1200" b="1"/>
                  <a:t>kWh/yr</a:t>
                </a:r>
              </a:p>
            </c:rich>
          </c:tx>
          <c:overlay val="0"/>
        </c:title>
        <c:numFmt formatCode="#,##0" sourceLinked="1"/>
        <c:majorTickMark val="none"/>
        <c:minorTickMark val="none"/>
        <c:tickLblPos val="nextTo"/>
        <c:txPr>
          <a:bodyPr rot="0" vert="horz"/>
          <a:lstStyle/>
          <a:p>
            <a:pPr>
              <a:defRPr sz="1100" b="0" i="0" u="none" strike="noStrike" baseline="0">
                <a:solidFill>
                  <a:srgbClr val="000000"/>
                </a:solidFill>
                <a:latin typeface="Calibri"/>
                <a:ea typeface="Calibri"/>
                <a:cs typeface="Calibri"/>
              </a:defRPr>
            </a:pPr>
            <a:endParaRPr lang="en-US"/>
          </a:p>
        </c:txPr>
        <c:crossAx val="318659112"/>
        <c:crosses val="autoZero"/>
        <c:crossBetween val="between"/>
      </c:valAx>
    </c:plotArea>
    <c:legend>
      <c:legendPos val="r"/>
      <c:layout>
        <c:manualLayout>
          <c:xMode val="edge"/>
          <c:yMode val="edge"/>
          <c:x val="0.58857170227478717"/>
          <c:y val="0.60944269866833201"/>
          <c:w val="0.35238111624865898"/>
          <c:h val="0.2553650744420124"/>
        </c:manualLayout>
      </c:layout>
      <c:overlay val="0"/>
      <c:txPr>
        <a:bodyPr/>
        <a:lstStyle/>
        <a:p>
          <a:pPr>
            <a:defRPr sz="105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Annual Source* MMBtu </a:t>
            </a:r>
          </a:p>
        </c:rich>
      </c:tx>
      <c:overlay val="0"/>
    </c:title>
    <c:autoTitleDeleted val="0"/>
    <c:plotArea>
      <c:layout/>
      <c:barChart>
        <c:barDir val="col"/>
        <c:grouping val="clustered"/>
        <c:varyColors val="0"/>
        <c:ser>
          <c:idx val="2"/>
          <c:order val="0"/>
          <c:tx>
            <c:v>90.1 PRM</c:v>
          </c:tx>
          <c:spPr>
            <a:solidFill>
              <a:schemeClr val="accent1"/>
            </a:solidFill>
          </c:spPr>
          <c:invertIfNegative val="0"/>
          <c:cat>
            <c:strLit>
              <c:ptCount val="4"/>
              <c:pt idx="0">
                <c:v>Base Case</c:v>
              </c:pt>
              <c:pt idx="1">
                <c:v> Package A</c:v>
              </c:pt>
              <c:pt idx="2">
                <c:v> Package B</c:v>
              </c:pt>
              <c:pt idx="3">
                <c:v> Package C</c:v>
              </c:pt>
            </c:strLit>
          </c:cat>
          <c:val>
            <c:numRef>
              <c:f>('Detailed Outputs'!$B$63,'Detailed Outputs'!$H$63,'Detailed Outputs'!$L$63,'Detailed Outputs'!$P$63)</c:f>
              <c:numCache>
                <c:formatCode>#,##0</c:formatCode>
                <c:ptCount val="4"/>
                <c:pt idx="0">
                  <c:v>8294.4017911999999</c:v>
                </c:pt>
                <c:pt idx="1">
                  <c:v>5894.2814383199993</c:v>
                </c:pt>
                <c:pt idx="2">
                  <c:v>5875.9054880800013</c:v>
                </c:pt>
                <c:pt idx="3">
                  <c:v>5922.3970960799998</c:v>
                </c:pt>
              </c:numCache>
            </c:numRef>
          </c:val>
          <c:extLst>
            <c:ext xmlns:c16="http://schemas.microsoft.com/office/drawing/2014/chart" uri="{C3380CC4-5D6E-409C-BE32-E72D297353CC}">
              <c16:uniqueId val="{00000000-8A62-460D-A6BF-585FD47DECAC}"/>
            </c:ext>
          </c:extLst>
        </c:ser>
        <c:ser>
          <c:idx val="1"/>
          <c:order val="1"/>
          <c:tx>
            <c:v>PHIUS</c:v>
          </c:tx>
          <c:invertIfNegative val="0"/>
          <c:cat>
            <c:strLit>
              <c:ptCount val="4"/>
              <c:pt idx="0">
                <c:v>Base Case</c:v>
              </c:pt>
              <c:pt idx="1">
                <c:v> Package A</c:v>
              </c:pt>
              <c:pt idx="2">
                <c:v> Package B</c:v>
              </c:pt>
              <c:pt idx="3">
                <c:v> Package C</c:v>
              </c:pt>
            </c:strLit>
          </c:cat>
          <c:val>
            <c:numRef>
              <c:f>('Detailed Outputs'!$E$63,'Detailed Outputs'!$I$63,'Detailed Outputs'!$M$63,'Detailed Outputs'!$Q$63)</c:f>
              <c:numCache>
                <c:formatCode>#,##0</c:formatCode>
                <c:ptCount val="4"/>
                <c:pt idx="0">
                  <c:v>5772.0182957520001</c:v>
                </c:pt>
                <c:pt idx="1">
                  <c:v>5281.2955021759999</c:v>
                </c:pt>
                <c:pt idx="2">
                  <c:v>5145.3884524560008</c:v>
                </c:pt>
                <c:pt idx="3">
                  <c:v>5089.9947554560003</c:v>
                </c:pt>
              </c:numCache>
            </c:numRef>
          </c:val>
          <c:extLst>
            <c:ext xmlns:c16="http://schemas.microsoft.com/office/drawing/2014/chart" uri="{C3380CC4-5D6E-409C-BE32-E72D297353CC}">
              <c16:uniqueId val="{00000001-8A62-460D-A6BF-585FD47DECAC}"/>
            </c:ext>
          </c:extLst>
        </c:ser>
        <c:ser>
          <c:idx val="3"/>
          <c:order val="2"/>
          <c:tx>
            <c:v>PHI</c:v>
          </c:tx>
          <c:invertIfNegative val="0"/>
          <c:cat>
            <c:strLit>
              <c:ptCount val="4"/>
              <c:pt idx="0">
                <c:v>Base Case</c:v>
              </c:pt>
              <c:pt idx="1">
                <c:v> Package A</c:v>
              </c:pt>
              <c:pt idx="2">
                <c:v> Package B</c:v>
              </c:pt>
              <c:pt idx="3">
                <c:v> Package C</c:v>
              </c:pt>
            </c:strLit>
          </c:cat>
          <c:val>
            <c:numRef>
              <c:f>('Detailed Outputs'!$G$63,'Detailed Outputs'!$K$63,'Detailed Outputs'!$O$63,'Detailed Outputs'!$S$63)</c:f>
              <c:numCache>
                <c:formatCode>#,##0</c:formatCode>
                <c:ptCount val="4"/>
                <c:pt idx="0">
                  <c:v>5003.1187051931101</c:v>
                </c:pt>
                <c:pt idx="1">
                  <c:v>3843.0421928631813</c:v>
                </c:pt>
                <c:pt idx="2">
                  <c:v>3593.8112384088658</c:v>
                </c:pt>
                <c:pt idx="3">
                  <c:v>3629.4602183447209</c:v>
                </c:pt>
              </c:numCache>
            </c:numRef>
          </c:val>
          <c:extLst>
            <c:ext xmlns:c16="http://schemas.microsoft.com/office/drawing/2014/chart" uri="{C3380CC4-5D6E-409C-BE32-E72D297353CC}">
              <c16:uniqueId val="{00000002-8A62-460D-A6BF-585FD47DECAC}"/>
            </c:ext>
          </c:extLst>
        </c:ser>
        <c:dLbls>
          <c:showLegendKey val="0"/>
          <c:showVal val="0"/>
          <c:showCatName val="0"/>
          <c:showSerName val="0"/>
          <c:showPercent val="0"/>
          <c:showBubbleSize val="0"/>
        </c:dLbls>
        <c:gapWidth val="75"/>
        <c:overlap val="-25"/>
        <c:axId val="318357136"/>
        <c:axId val="1"/>
      </c:barChart>
      <c:catAx>
        <c:axId val="318357136"/>
        <c:scaling>
          <c:orientation val="minMax"/>
        </c:scaling>
        <c:delete val="0"/>
        <c:axPos val="b"/>
        <c:numFmt formatCode="General" sourceLinked="1"/>
        <c:majorTickMark val="none"/>
        <c:minorTickMark val="none"/>
        <c:tickLblPos val="nextTo"/>
        <c:crossAx val="1"/>
        <c:crosses val="autoZero"/>
        <c:auto val="1"/>
        <c:lblAlgn val="ctr"/>
        <c:lblOffset val="100"/>
        <c:noMultiLvlLbl val="0"/>
      </c:catAx>
      <c:valAx>
        <c:axId val="1"/>
        <c:scaling>
          <c:orientation val="minMax"/>
        </c:scaling>
        <c:delete val="1"/>
        <c:axPos val="l"/>
        <c:majorGridlines/>
        <c:title>
          <c:tx>
            <c:rich>
              <a:bodyPr rot="-5400000" vert="horz"/>
              <a:lstStyle/>
              <a:p>
                <a:pPr>
                  <a:defRPr/>
                </a:pPr>
                <a:r>
                  <a:rPr lang="en-US"/>
                  <a:t>MMBtu/yr</a:t>
                </a:r>
              </a:p>
            </c:rich>
          </c:tx>
          <c:overlay val="0"/>
        </c:title>
        <c:numFmt formatCode="#,##0" sourceLinked="1"/>
        <c:majorTickMark val="none"/>
        <c:minorTickMark val="none"/>
        <c:tickLblPos val="nextTo"/>
        <c:crossAx val="318357136"/>
        <c:crosses val="autoZero"/>
        <c:crossBetween val="between"/>
      </c:valAx>
    </c:plotArea>
    <c:legend>
      <c:legendPos val="r"/>
      <c:layout>
        <c:manualLayout>
          <c:xMode val="edge"/>
          <c:yMode val="edge"/>
          <c:x val="0.8186049610150804"/>
          <c:y val="0.41009558474125268"/>
          <c:w val="0.1674419238439937"/>
          <c:h val="0.48580553884733013"/>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Package A - Electricity by End Use</a:t>
            </a:r>
          </a:p>
        </c:rich>
      </c:tx>
      <c:overlay val="0"/>
    </c:title>
    <c:autoTitleDeleted val="0"/>
    <c:plotArea>
      <c:layout>
        <c:manualLayout>
          <c:layoutTarget val="inner"/>
          <c:xMode val="edge"/>
          <c:yMode val="edge"/>
          <c:x val="0.22475782823658672"/>
          <c:y val="0.12444239774805746"/>
          <c:w val="0.69552966489653911"/>
          <c:h val="0.73426157414970428"/>
        </c:manualLayout>
      </c:layout>
      <c:barChart>
        <c:barDir val="bar"/>
        <c:grouping val="clustered"/>
        <c:varyColors val="0"/>
        <c:ser>
          <c:idx val="3"/>
          <c:order val="0"/>
          <c:tx>
            <c:v>PHI</c:v>
          </c:tx>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Outputs'!$K$18:$K$23</c:f>
              <c:numCache>
                <c:formatCode>_(* #,##0_);_(* \(#,##0\);_(* "-"??_);_(@_)</c:formatCode>
                <c:ptCount val="6"/>
                <c:pt idx="0" formatCode="#,##0">
                  <c:v>64176.329428578014</c:v>
                </c:pt>
                <c:pt idx="1">
                  <c:v>0</c:v>
                </c:pt>
                <c:pt idx="2" formatCode="#,##0">
                  <c:v>2504.7380060390374</c:v>
                </c:pt>
                <c:pt idx="3" formatCode="#,##0">
                  <c:v>49622.043100859351</c:v>
                </c:pt>
                <c:pt idx="4" formatCode="#,##0">
                  <c:v>99639.231778242785</c:v>
                </c:pt>
                <c:pt idx="5" formatCode="#,##0">
                  <c:v>18719.286504285719</c:v>
                </c:pt>
              </c:numCache>
            </c:numRef>
          </c:val>
          <c:extLst>
            <c:ext xmlns:c16="http://schemas.microsoft.com/office/drawing/2014/chart" uri="{C3380CC4-5D6E-409C-BE32-E72D297353CC}">
              <c16:uniqueId val="{00000000-A1C6-4852-8DEF-04839BA00AE2}"/>
            </c:ext>
          </c:extLst>
        </c:ser>
        <c:ser>
          <c:idx val="1"/>
          <c:order val="1"/>
          <c:tx>
            <c:v>PHIUS</c:v>
          </c:tx>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Outputs'!$I$18:$I$23</c:f>
              <c:numCache>
                <c:formatCode>#,##0</c:formatCode>
                <c:ptCount val="6"/>
                <c:pt idx="0">
                  <c:v>70154</c:v>
                </c:pt>
                <c:pt idx="1">
                  <c:v>0</c:v>
                </c:pt>
                <c:pt idx="2">
                  <c:v>7579.1</c:v>
                </c:pt>
                <c:pt idx="3">
                  <c:v>78272</c:v>
                </c:pt>
                <c:pt idx="4">
                  <c:v>150456</c:v>
                </c:pt>
                <c:pt idx="5">
                  <c:v>34358.300000000003</c:v>
                </c:pt>
              </c:numCache>
            </c:numRef>
          </c:val>
          <c:extLst>
            <c:ext xmlns:c16="http://schemas.microsoft.com/office/drawing/2014/chart" uri="{C3380CC4-5D6E-409C-BE32-E72D297353CC}">
              <c16:uniqueId val="{00000001-A1C6-4852-8DEF-04839BA00AE2}"/>
            </c:ext>
          </c:extLst>
        </c:ser>
        <c:ser>
          <c:idx val="0"/>
          <c:order val="2"/>
          <c:tx>
            <c:v>90.1 PRM</c:v>
          </c:tx>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Outputs'!$H$18:$H$23</c:f>
              <c:numCache>
                <c:formatCode>_(* #,##0_);_(* \(#,##0\);_(* "-"??_);_(@_)</c:formatCode>
                <c:ptCount val="6"/>
                <c:pt idx="0">
                  <c:v>50829</c:v>
                </c:pt>
                <c:pt idx="1">
                  <c:v>1266</c:v>
                </c:pt>
                <c:pt idx="2">
                  <c:v>4548</c:v>
                </c:pt>
                <c:pt idx="3">
                  <c:v>72828</c:v>
                </c:pt>
                <c:pt idx="4">
                  <c:v>182311</c:v>
                </c:pt>
                <c:pt idx="5">
                  <c:v>39617</c:v>
                </c:pt>
              </c:numCache>
            </c:numRef>
          </c:val>
          <c:extLst>
            <c:ext xmlns:c16="http://schemas.microsoft.com/office/drawing/2014/chart" uri="{C3380CC4-5D6E-409C-BE32-E72D297353CC}">
              <c16:uniqueId val="{00000002-A1C6-4852-8DEF-04839BA00AE2}"/>
            </c:ext>
          </c:extLst>
        </c:ser>
        <c:dLbls>
          <c:showLegendKey val="0"/>
          <c:showVal val="0"/>
          <c:showCatName val="0"/>
          <c:showSerName val="0"/>
          <c:showPercent val="0"/>
          <c:showBubbleSize val="0"/>
        </c:dLbls>
        <c:gapWidth val="150"/>
        <c:axId val="317177160"/>
        <c:axId val="1"/>
      </c:barChart>
      <c:catAx>
        <c:axId val="317177160"/>
        <c:scaling>
          <c:orientation val="minMax"/>
        </c:scaling>
        <c:delete val="0"/>
        <c:axPos val="l"/>
        <c:numFmt formatCode="General" sourceLinked="1"/>
        <c:majorTickMark val="none"/>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b"/>
        <c:majorGridlines/>
        <c:title>
          <c:tx>
            <c:rich>
              <a:bodyPr/>
              <a:lstStyle/>
              <a:p>
                <a:pPr>
                  <a:defRPr sz="1200" b="1"/>
                </a:pPr>
                <a:r>
                  <a:rPr lang="en-US" sz="1200" b="1"/>
                  <a:t>kWh/yr</a:t>
                </a:r>
              </a:p>
            </c:rich>
          </c:tx>
          <c:overlay val="0"/>
        </c:title>
        <c:numFmt formatCode="#,##0" sourceLinked="1"/>
        <c:majorTickMark val="none"/>
        <c:minorTickMark val="none"/>
        <c:tickLblPos val="nextTo"/>
        <c:txPr>
          <a:bodyPr rot="0" vert="horz"/>
          <a:lstStyle/>
          <a:p>
            <a:pPr>
              <a:defRPr sz="1100" b="0" i="0" u="none" strike="noStrike" baseline="0">
                <a:solidFill>
                  <a:srgbClr val="000000"/>
                </a:solidFill>
                <a:latin typeface="Calibri"/>
                <a:ea typeface="Calibri"/>
                <a:cs typeface="Calibri"/>
              </a:defRPr>
            </a:pPr>
            <a:endParaRPr lang="en-US"/>
          </a:p>
        </c:txPr>
        <c:crossAx val="317177160"/>
        <c:crosses val="autoZero"/>
        <c:crossBetween val="between"/>
      </c:valAx>
    </c:plotArea>
    <c:legend>
      <c:legendPos val="r"/>
      <c:layout>
        <c:manualLayout>
          <c:xMode val="edge"/>
          <c:yMode val="edge"/>
          <c:x val="0.57442748091603058"/>
          <c:y val="0.61720462512843643"/>
          <c:w val="0.3568702290076336"/>
          <c:h val="0.2559141128581322"/>
        </c:manualLayout>
      </c:layout>
      <c:overlay val="0"/>
      <c:txPr>
        <a:bodyPr/>
        <a:lstStyle/>
        <a:p>
          <a:pPr>
            <a:defRPr sz="105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Base</a:t>
            </a:r>
            <a:r>
              <a:rPr lang="en-US" baseline="0"/>
              <a:t> Case</a:t>
            </a:r>
            <a:r>
              <a:rPr lang="en-US"/>
              <a:t> - Electricity by End Use</a:t>
            </a:r>
          </a:p>
        </c:rich>
      </c:tx>
      <c:overlay val="0"/>
    </c:title>
    <c:autoTitleDeleted val="0"/>
    <c:plotArea>
      <c:layout>
        <c:manualLayout>
          <c:layoutTarget val="inner"/>
          <c:xMode val="edge"/>
          <c:yMode val="edge"/>
          <c:x val="0.24356886761703805"/>
          <c:y val="0.13303169193403061"/>
          <c:w val="0.68643118956535665"/>
          <c:h val="0.71925986863582347"/>
        </c:manualLayout>
      </c:layout>
      <c:barChart>
        <c:barDir val="bar"/>
        <c:grouping val="clustered"/>
        <c:varyColors val="0"/>
        <c:ser>
          <c:idx val="5"/>
          <c:order val="0"/>
          <c:tx>
            <c:v>PHI</c:v>
          </c:tx>
          <c:spPr>
            <a:solidFill>
              <a:schemeClr val="accent4"/>
            </a:solidFill>
          </c:spPr>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Outputs'!$G$18:$G$23</c:f>
              <c:numCache>
                <c:formatCode>_(* #,##0_);_(* \(#,##0\);_(* "-"??_);_(@_)</c:formatCode>
                <c:ptCount val="6"/>
                <c:pt idx="0" formatCode="#,##0">
                  <c:v>59911.080233836081</c:v>
                </c:pt>
                <c:pt idx="1">
                  <c:v>0</c:v>
                </c:pt>
                <c:pt idx="2" formatCode="#,##0">
                  <c:v>2504.7380060390374</c:v>
                </c:pt>
                <c:pt idx="3" formatCode="#,##0">
                  <c:v>66541.516341203096</c:v>
                </c:pt>
                <c:pt idx="4" formatCode="#,##0">
                  <c:v>107715.96713660576</c:v>
                </c:pt>
                <c:pt idx="5" formatCode="#,##0">
                  <c:v>48503.285714285717</c:v>
                </c:pt>
              </c:numCache>
            </c:numRef>
          </c:val>
          <c:extLst>
            <c:ext xmlns:c16="http://schemas.microsoft.com/office/drawing/2014/chart" uri="{C3380CC4-5D6E-409C-BE32-E72D297353CC}">
              <c16:uniqueId val="{00000000-AE5E-4F0C-BA21-3871C3498C0E}"/>
            </c:ext>
          </c:extLst>
        </c:ser>
        <c:ser>
          <c:idx val="3"/>
          <c:order val="1"/>
          <c:tx>
            <c:v>PHIUS</c:v>
          </c:tx>
          <c:spPr>
            <a:solidFill>
              <a:schemeClr val="accent2"/>
            </a:solidFill>
          </c:spPr>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Outputs'!$E$18:$E$23</c:f>
              <c:numCache>
                <c:formatCode>#,##0</c:formatCode>
                <c:ptCount val="6"/>
                <c:pt idx="0">
                  <c:v>93922</c:v>
                </c:pt>
                <c:pt idx="1">
                  <c:v>0</c:v>
                </c:pt>
                <c:pt idx="2">
                  <c:v>7579.1</c:v>
                </c:pt>
                <c:pt idx="3">
                  <c:v>89912</c:v>
                </c:pt>
                <c:pt idx="4">
                  <c:v>158529.79999999999</c:v>
                </c:pt>
                <c:pt idx="5">
                  <c:v>15614.7</c:v>
                </c:pt>
              </c:numCache>
            </c:numRef>
          </c:val>
          <c:extLst>
            <c:ext xmlns:c16="http://schemas.microsoft.com/office/drawing/2014/chart" uri="{C3380CC4-5D6E-409C-BE32-E72D297353CC}">
              <c16:uniqueId val="{00000001-AE5E-4F0C-BA21-3871C3498C0E}"/>
            </c:ext>
          </c:extLst>
        </c:ser>
        <c:ser>
          <c:idx val="0"/>
          <c:order val="2"/>
          <c:tx>
            <c:v>90.1 PRM</c:v>
          </c:tx>
          <c:spPr>
            <a:solidFill>
              <a:schemeClr val="accent1"/>
            </a:solidFill>
          </c:spPr>
          <c:invertIfNegative val="0"/>
          <c:cat>
            <c:strRef>
              <c:f>'Detailed Outputs'!$AA$33:$AA$38</c:f>
              <c:strCache>
                <c:ptCount val="6"/>
                <c:pt idx="0">
                  <c:v>Cooling</c:v>
                </c:pt>
                <c:pt idx="1">
                  <c:v>Heating</c:v>
                </c:pt>
                <c:pt idx="2">
                  <c:v>Pumps</c:v>
                </c:pt>
                <c:pt idx="3">
                  <c:v>Lighting</c:v>
                </c:pt>
                <c:pt idx="4">
                  <c:v>Plug Loads</c:v>
                </c:pt>
                <c:pt idx="5">
                  <c:v>Fans</c:v>
                </c:pt>
              </c:strCache>
            </c:strRef>
          </c:cat>
          <c:val>
            <c:numRef>
              <c:f>'Detailed Outputs'!$B$18:$B$23</c:f>
              <c:numCache>
                <c:formatCode>_(* #,##0_);_(* \(#,##0\);_(* "-"??_);_(@_)</c:formatCode>
                <c:ptCount val="6"/>
                <c:pt idx="0">
                  <c:v>87874</c:v>
                </c:pt>
                <c:pt idx="1">
                  <c:v>0</c:v>
                </c:pt>
                <c:pt idx="2">
                  <c:v>2604</c:v>
                </c:pt>
                <c:pt idx="3">
                  <c:v>105806</c:v>
                </c:pt>
                <c:pt idx="4">
                  <c:v>190456</c:v>
                </c:pt>
                <c:pt idx="5">
                  <c:v>130350</c:v>
                </c:pt>
              </c:numCache>
            </c:numRef>
          </c:val>
          <c:extLst>
            <c:ext xmlns:c16="http://schemas.microsoft.com/office/drawing/2014/chart" uri="{C3380CC4-5D6E-409C-BE32-E72D297353CC}">
              <c16:uniqueId val="{00000002-AE5E-4F0C-BA21-3871C3498C0E}"/>
            </c:ext>
          </c:extLst>
        </c:ser>
        <c:dLbls>
          <c:showLegendKey val="0"/>
          <c:showVal val="0"/>
          <c:showCatName val="0"/>
          <c:showSerName val="0"/>
          <c:showPercent val="0"/>
          <c:showBubbleSize val="0"/>
        </c:dLbls>
        <c:gapWidth val="150"/>
        <c:axId val="318659112"/>
        <c:axId val="1"/>
      </c:barChart>
      <c:catAx>
        <c:axId val="318659112"/>
        <c:scaling>
          <c:orientation val="minMax"/>
        </c:scaling>
        <c:delete val="0"/>
        <c:axPos val="l"/>
        <c:numFmt formatCode="General" sourceLinked="1"/>
        <c:majorTickMark val="none"/>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b"/>
        <c:majorGridlines/>
        <c:title>
          <c:tx>
            <c:rich>
              <a:bodyPr/>
              <a:lstStyle/>
              <a:p>
                <a:pPr>
                  <a:defRPr sz="1200" b="1"/>
                </a:pPr>
                <a:r>
                  <a:rPr lang="en-US" sz="1200" b="1"/>
                  <a:t>kWh/yr</a:t>
                </a:r>
              </a:p>
            </c:rich>
          </c:tx>
          <c:overlay val="0"/>
        </c:title>
        <c:numFmt formatCode="#,##0" sourceLinked="1"/>
        <c:majorTickMark val="none"/>
        <c:minorTickMark val="none"/>
        <c:tickLblPos val="nextTo"/>
        <c:txPr>
          <a:bodyPr rot="0" vert="horz"/>
          <a:lstStyle/>
          <a:p>
            <a:pPr>
              <a:defRPr sz="1100" b="0" i="0" u="none" strike="noStrike" baseline="0">
                <a:solidFill>
                  <a:srgbClr val="000000"/>
                </a:solidFill>
                <a:latin typeface="Calibri"/>
                <a:ea typeface="Calibri"/>
                <a:cs typeface="Calibri"/>
              </a:defRPr>
            </a:pPr>
            <a:endParaRPr lang="en-US"/>
          </a:p>
        </c:txPr>
        <c:crossAx val="318659112"/>
        <c:crosses val="autoZero"/>
        <c:crossBetween val="between"/>
      </c:valAx>
    </c:plotArea>
    <c:legend>
      <c:legendPos val="r"/>
      <c:layout>
        <c:manualLayout>
          <c:xMode val="edge"/>
          <c:yMode val="edge"/>
          <c:x val="0.58857170227478717"/>
          <c:y val="0.60944269866833201"/>
          <c:w val="0.35238111624865898"/>
          <c:h val="0.2553650744420124"/>
        </c:manualLayout>
      </c:layout>
      <c:overlay val="0"/>
      <c:txPr>
        <a:bodyPr/>
        <a:lstStyle/>
        <a:p>
          <a:pPr>
            <a:defRPr sz="105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Annual Source* MMBtu </a:t>
            </a:r>
          </a:p>
        </c:rich>
      </c:tx>
      <c:overlay val="0"/>
    </c:title>
    <c:autoTitleDeleted val="0"/>
    <c:plotArea>
      <c:layout/>
      <c:barChart>
        <c:barDir val="col"/>
        <c:grouping val="clustered"/>
        <c:varyColors val="0"/>
        <c:ser>
          <c:idx val="2"/>
          <c:order val="0"/>
          <c:tx>
            <c:v>90.1 PRM</c:v>
          </c:tx>
          <c:spPr>
            <a:solidFill>
              <a:schemeClr val="accent1"/>
            </a:solidFill>
          </c:spPr>
          <c:invertIfNegative val="0"/>
          <c:cat>
            <c:strLit>
              <c:ptCount val="4"/>
              <c:pt idx="0">
                <c:v>Base Case</c:v>
              </c:pt>
              <c:pt idx="1">
                <c:v> Package A</c:v>
              </c:pt>
              <c:pt idx="2">
                <c:v> Package B</c:v>
              </c:pt>
              <c:pt idx="3">
                <c:v> Package C</c:v>
              </c:pt>
            </c:strLit>
          </c:cat>
          <c:val>
            <c:numRef>
              <c:f>('Detailed Outputs'!$B$63,'Detailed Outputs'!$H$63,'Detailed Outputs'!$L$63,'Detailed Outputs'!$P$63)</c:f>
              <c:numCache>
                <c:formatCode>#,##0</c:formatCode>
                <c:ptCount val="4"/>
                <c:pt idx="0">
                  <c:v>8294.4017911999999</c:v>
                </c:pt>
                <c:pt idx="1">
                  <c:v>5894.2814383199993</c:v>
                </c:pt>
                <c:pt idx="2">
                  <c:v>5875.9054880800013</c:v>
                </c:pt>
                <c:pt idx="3">
                  <c:v>5922.3970960799998</c:v>
                </c:pt>
              </c:numCache>
            </c:numRef>
          </c:val>
          <c:extLst>
            <c:ext xmlns:c16="http://schemas.microsoft.com/office/drawing/2014/chart" uri="{C3380CC4-5D6E-409C-BE32-E72D297353CC}">
              <c16:uniqueId val="{00000000-8A62-460D-A6BF-585FD47DECAC}"/>
            </c:ext>
          </c:extLst>
        </c:ser>
        <c:ser>
          <c:idx val="1"/>
          <c:order val="1"/>
          <c:tx>
            <c:v>PHIUS</c:v>
          </c:tx>
          <c:invertIfNegative val="0"/>
          <c:cat>
            <c:strLit>
              <c:ptCount val="4"/>
              <c:pt idx="0">
                <c:v>Base Case</c:v>
              </c:pt>
              <c:pt idx="1">
                <c:v> Package A</c:v>
              </c:pt>
              <c:pt idx="2">
                <c:v> Package B</c:v>
              </c:pt>
              <c:pt idx="3">
                <c:v> Package C</c:v>
              </c:pt>
            </c:strLit>
          </c:cat>
          <c:val>
            <c:numRef>
              <c:f>('Detailed Outputs'!$E$63,'Detailed Outputs'!$I$63,'Detailed Outputs'!$M$63,'Detailed Outputs'!$Q$63)</c:f>
              <c:numCache>
                <c:formatCode>#,##0</c:formatCode>
                <c:ptCount val="4"/>
                <c:pt idx="0">
                  <c:v>5772.0182957520001</c:v>
                </c:pt>
                <c:pt idx="1">
                  <c:v>5281.2955021759999</c:v>
                </c:pt>
                <c:pt idx="2">
                  <c:v>5145.3884524560008</c:v>
                </c:pt>
                <c:pt idx="3">
                  <c:v>5089.9947554560003</c:v>
                </c:pt>
              </c:numCache>
            </c:numRef>
          </c:val>
          <c:extLst>
            <c:ext xmlns:c16="http://schemas.microsoft.com/office/drawing/2014/chart" uri="{C3380CC4-5D6E-409C-BE32-E72D297353CC}">
              <c16:uniqueId val="{00000001-8A62-460D-A6BF-585FD47DECAC}"/>
            </c:ext>
          </c:extLst>
        </c:ser>
        <c:ser>
          <c:idx val="3"/>
          <c:order val="2"/>
          <c:tx>
            <c:v>PHI</c:v>
          </c:tx>
          <c:invertIfNegative val="0"/>
          <c:cat>
            <c:strLit>
              <c:ptCount val="4"/>
              <c:pt idx="0">
                <c:v>Base Case</c:v>
              </c:pt>
              <c:pt idx="1">
                <c:v> Package A</c:v>
              </c:pt>
              <c:pt idx="2">
                <c:v> Package B</c:v>
              </c:pt>
              <c:pt idx="3">
                <c:v> Package C</c:v>
              </c:pt>
            </c:strLit>
          </c:cat>
          <c:val>
            <c:numRef>
              <c:f>('Detailed Outputs'!$G$63,'Detailed Outputs'!$K$63,'Detailed Outputs'!$O$63,'Detailed Outputs'!$S$63)</c:f>
              <c:numCache>
                <c:formatCode>#,##0</c:formatCode>
                <c:ptCount val="4"/>
                <c:pt idx="0">
                  <c:v>5003.1187051931101</c:v>
                </c:pt>
                <c:pt idx="1">
                  <c:v>3843.0421928631813</c:v>
                </c:pt>
                <c:pt idx="2">
                  <c:v>3593.8112384088658</c:v>
                </c:pt>
                <c:pt idx="3">
                  <c:v>3629.4602183447209</c:v>
                </c:pt>
              </c:numCache>
            </c:numRef>
          </c:val>
          <c:extLst>
            <c:ext xmlns:c16="http://schemas.microsoft.com/office/drawing/2014/chart" uri="{C3380CC4-5D6E-409C-BE32-E72D297353CC}">
              <c16:uniqueId val="{00000002-8A62-460D-A6BF-585FD47DECAC}"/>
            </c:ext>
          </c:extLst>
        </c:ser>
        <c:dLbls>
          <c:showLegendKey val="0"/>
          <c:showVal val="0"/>
          <c:showCatName val="0"/>
          <c:showSerName val="0"/>
          <c:showPercent val="0"/>
          <c:showBubbleSize val="0"/>
        </c:dLbls>
        <c:gapWidth val="75"/>
        <c:overlap val="-25"/>
        <c:axId val="318357136"/>
        <c:axId val="1"/>
      </c:barChart>
      <c:catAx>
        <c:axId val="318357136"/>
        <c:scaling>
          <c:orientation val="minMax"/>
        </c:scaling>
        <c:delete val="0"/>
        <c:axPos val="b"/>
        <c:numFmt formatCode="General" sourceLinked="1"/>
        <c:majorTickMark val="none"/>
        <c:minorTickMark val="none"/>
        <c:tickLblPos val="nextTo"/>
        <c:crossAx val="1"/>
        <c:crosses val="autoZero"/>
        <c:auto val="1"/>
        <c:lblAlgn val="ctr"/>
        <c:lblOffset val="100"/>
        <c:noMultiLvlLbl val="0"/>
      </c:catAx>
      <c:valAx>
        <c:axId val="1"/>
        <c:scaling>
          <c:orientation val="minMax"/>
        </c:scaling>
        <c:delete val="1"/>
        <c:axPos val="l"/>
        <c:majorGridlines/>
        <c:title>
          <c:tx>
            <c:rich>
              <a:bodyPr rot="-5400000" vert="horz"/>
              <a:lstStyle/>
              <a:p>
                <a:pPr>
                  <a:defRPr/>
                </a:pPr>
                <a:r>
                  <a:rPr lang="en-US"/>
                  <a:t>MMBtu/yr</a:t>
                </a:r>
              </a:p>
            </c:rich>
          </c:tx>
          <c:overlay val="0"/>
        </c:title>
        <c:numFmt formatCode="#,##0" sourceLinked="1"/>
        <c:majorTickMark val="none"/>
        <c:minorTickMark val="none"/>
        <c:tickLblPos val="nextTo"/>
        <c:crossAx val="318357136"/>
        <c:crosses val="autoZero"/>
        <c:crossBetween val="between"/>
      </c:valAx>
    </c:plotArea>
    <c:legend>
      <c:legendPos val="r"/>
      <c:layout>
        <c:manualLayout>
          <c:xMode val="edge"/>
          <c:yMode val="edge"/>
          <c:x val="0.8186049610150804"/>
          <c:y val="0.41009558474125268"/>
          <c:w val="0.1674419238439937"/>
          <c:h val="0.48580553884733013"/>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E44F7-C4C4-4FDF-AA49-4B0ABA911D0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B0CD2CF9-23F2-4136-9CDB-6148CE06E882}">
      <dgm:prSet phldrT="[Text]"/>
      <dgm:spPr/>
      <dgm:t>
        <a:bodyPr/>
        <a:lstStyle/>
        <a:p>
          <a:pPr>
            <a:buFont typeface="Wingdings" panose="05000000000000000000" pitchFamily="2" charset="2"/>
            <a:buChar char="§"/>
          </a:pPr>
          <a:r>
            <a:rPr lang="en-US" dirty="0"/>
            <a:t>Helping Developers Build Better</a:t>
          </a:r>
        </a:p>
      </dgm:t>
    </dgm:pt>
    <dgm:pt modelId="{DCA16B7C-619A-4F08-BC37-C1A938023EFF}" type="parTrans" cxnId="{316F7590-47BD-4072-8DDA-29F284CEB52E}">
      <dgm:prSet/>
      <dgm:spPr/>
      <dgm:t>
        <a:bodyPr/>
        <a:lstStyle/>
        <a:p>
          <a:endParaRPr lang="en-US"/>
        </a:p>
      </dgm:t>
    </dgm:pt>
    <dgm:pt modelId="{A797ABBB-5F3A-4715-AAE2-49314973A79D}" type="sibTrans" cxnId="{316F7590-47BD-4072-8DDA-29F284CEB52E}">
      <dgm:prSet/>
      <dgm:spPr/>
      <dgm:t>
        <a:bodyPr/>
        <a:lstStyle/>
        <a:p>
          <a:endParaRPr lang="en-US"/>
        </a:p>
      </dgm:t>
    </dgm:pt>
    <dgm:pt modelId="{4DD088C6-0305-426E-8C76-3BECB50298A4}">
      <dgm:prSet/>
      <dgm:spPr/>
      <dgm:t>
        <a:bodyPr/>
        <a:lstStyle/>
        <a:p>
          <a:r>
            <a:rPr lang="en-US" dirty="0"/>
            <a:t>Supporting Early Design Work</a:t>
          </a:r>
        </a:p>
      </dgm:t>
    </dgm:pt>
    <dgm:pt modelId="{1BFACBEE-7C86-4A3C-ADE9-5A80C7B9A7BB}" type="parTrans" cxnId="{B7BBBBE9-986C-4894-ACEA-1967DD95A6FC}">
      <dgm:prSet/>
      <dgm:spPr/>
      <dgm:t>
        <a:bodyPr/>
        <a:lstStyle/>
        <a:p>
          <a:endParaRPr lang="en-US"/>
        </a:p>
      </dgm:t>
    </dgm:pt>
    <dgm:pt modelId="{A68CD542-9E24-487C-A36F-337FAF69AB20}" type="sibTrans" cxnId="{B7BBBBE9-986C-4894-ACEA-1967DD95A6FC}">
      <dgm:prSet/>
      <dgm:spPr/>
      <dgm:t>
        <a:bodyPr/>
        <a:lstStyle/>
        <a:p>
          <a:endParaRPr lang="en-US"/>
        </a:p>
      </dgm:t>
    </dgm:pt>
    <dgm:pt modelId="{11AD53ED-C083-4DA1-81AC-231318603A35}">
      <dgm:prSet/>
      <dgm:spPr/>
      <dgm:t>
        <a:bodyPr/>
        <a:lstStyle/>
        <a:p>
          <a:r>
            <a:rPr lang="en-US" dirty="0"/>
            <a:t>Employing Robust Technical Analysis</a:t>
          </a:r>
        </a:p>
      </dgm:t>
    </dgm:pt>
    <dgm:pt modelId="{43BF53AF-EAE7-4898-838D-F8901434679B}" type="parTrans" cxnId="{DEA2E424-5F21-4C6D-959E-8FBC6FC4DB69}">
      <dgm:prSet/>
      <dgm:spPr/>
      <dgm:t>
        <a:bodyPr/>
        <a:lstStyle/>
        <a:p>
          <a:endParaRPr lang="en-US"/>
        </a:p>
      </dgm:t>
    </dgm:pt>
    <dgm:pt modelId="{1D210BA9-9B38-44A7-A7D1-E47F6019AFB0}" type="sibTrans" cxnId="{DEA2E424-5F21-4C6D-959E-8FBC6FC4DB69}">
      <dgm:prSet/>
      <dgm:spPr/>
      <dgm:t>
        <a:bodyPr/>
        <a:lstStyle/>
        <a:p>
          <a:endParaRPr lang="en-US"/>
        </a:p>
      </dgm:t>
    </dgm:pt>
    <dgm:pt modelId="{3FD2C5C4-7076-4239-94FA-C8EEC77F10B3}">
      <dgm:prSet/>
      <dgm:spPr/>
      <dgm:t>
        <a:bodyPr/>
        <a:lstStyle/>
        <a:p>
          <a:r>
            <a:rPr lang="en-US" dirty="0"/>
            <a:t>Rewarding High Performance</a:t>
          </a:r>
        </a:p>
      </dgm:t>
    </dgm:pt>
    <dgm:pt modelId="{CF276D67-7B8C-4B9B-B736-B0D40B15806C}" type="parTrans" cxnId="{C172659C-CD80-4404-A456-2FFDFCD29259}">
      <dgm:prSet/>
      <dgm:spPr/>
      <dgm:t>
        <a:bodyPr/>
        <a:lstStyle/>
        <a:p>
          <a:endParaRPr lang="en-US"/>
        </a:p>
      </dgm:t>
    </dgm:pt>
    <dgm:pt modelId="{F12DC7F7-B714-446C-AC88-55024892856A}" type="sibTrans" cxnId="{C172659C-CD80-4404-A456-2FFDFCD29259}">
      <dgm:prSet/>
      <dgm:spPr/>
      <dgm:t>
        <a:bodyPr/>
        <a:lstStyle/>
        <a:p>
          <a:endParaRPr lang="en-US"/>
        </a:p>
      </dgm:t>
    </dgm:pt>
    <dgm:pt modelId="{92090D17-028C-45A2-891E-D8B0C94C21EE}">
      <dgm:prSet phldrT="[Text]"/>
      <dgm:spPr/>
      <dgm:t>
        <a:bodyPr/>
        <a:lstStyle/>
        <a:p>
          <a:pPr>
            <a:buFont typeface="Wingdings" panose="05000000000000000000" pitchFamily="2" charset="2"/>
            <a:buChar char="§"/>
          </a:pPr>
          <a:r>
            <a:rPr lang="en-US"/>
            <a:t>Encouraging </a:t>
          </a:r>
          <a:r>
            <a:rPr lang="en-US" dirty="0"/>
            <a:t>development of higher performing ground-up and renovation projects</a:t>
          </a:r>
        </a:p>
      </dgm:t>
    </dgm:pt>
    <dgm:pt modelId="{9ACF1C49-B6C2-4C8A-A646-75DDE4EDE6F0}" type="parTrans" cxnId="{501BFA51-B955-40ED-BBDB-43DB4DB6B3CE}">
      <dgm:prSet/>
      <dgm:spPr/>
      <dgm:t>
        <a:bodyPr/>
        <a:lstStyle/>
        <a:p>
          <a:endParaRPr lang="en-US"/>
        </a:p>
      </dgm:t>
    </dgm:pt>
    <dgm:pt modelId="{31FE3D97-8363-4C84-9222-BEB21B994146}" type="sibTrans" cxnId="{501BFA51-B955-40ED-BBDB-43DB4DB6B3CE}">
      <dgm:prSet/>
      <dgm:spPr/>
      <dgm:t>
        <a:bodyPr/>
        <a:lstStyle/>
        <a:p>
          <a:endParaRPr lang="en-US"/>
        </a:p>
      </dgm:t>
    </dgm:pt>
    <dgm:pt modelId="{FE450D33-6EE3-4250-B857-FF288CB67582}">
      <dgm:prSet/>
      <dgm:spPr/>
      <dgm:t>
        <a:bodyPr/>
        <a:lstStyle/>
        <a:p>
          <a:r>
            <a:rPr lang="en-US" dirty="0"/>
            <a:t>Focusing attention on high-impact changes at an early stage</a:t>
          </a:r>
        </a:p>
      </dgm:t>
    </dgm:pt>
    <dgm:pt modelId="{3CDB338A-14C3-4C3C-8A56-68E6741E27DC}" type="parTrans" cxnId="{D117ACB3-979A-435F-AF01-11E5C2F3AB53}">
      <dgm:prSet/>
      <dgm:spPr/>
      <dgm:t>
        <a:bodyPr/>
        <a:lstStyle/>
        <a:p>
          <a:endParaRPr lang="en-US"/>
        </a:p>
      </dgm:t>
    </dgm:pt>
    <dgm:pt modelId="{7CE847C6-B4A6-4643-AABD-EC4F69C5F140}" type="sibTrans" cxnId="{D117ACB3-979A-435F-AF01-11E5C2F3AB53}">
      <dgm:prSet/>
      <dgm:spPr/>
      <dgm:t>
        <a:bodyPr/>
        <a:lstStyle/>
        <a:p>
          <a:endParaRPr lang="en-US"/>
        </a:p>
      </dgm:t>
    </dgm:pt>
    <dgm:pt modelId="{15EC7E13-3710-4C54-9E70-DDC63B8796C8}">
      <dgm:prSet/>
      <dgm:spPr/>
      <dgm:t>
        <a:bodyPr/>
        <a:lstStyle/>
        <a:p>
          <a:r>
            <a:rPr lang="en-US" dirty="0"/>
            <a:t>Using whole building energy performance modeling and measure assessment</a:t>
          </a:r>
        </a:p>
      </dgm:t>
    </dgm:pt>
    <dgm:pt modelId="{1F92925F-8966-4150-8F0F-BDF1D6D41C49}" type="parTrans" cxnId="{B1D7C360-CA91-4E5C-BF62-7838F700D5E1}">
      <dgm:prSet/>
      <dgm:spPr/>
      <dgm:t>
        <a:bodyPr/>
        <a:lstStyle/>
        <a:p>
          <a:endParaRPr lang="en-US"/>
        </a:p>
      </dgm:t>
    </dgm:pt>
    <dgm:pt modelId="{1D377CE7-812A-48A1-993F-3D35A8AFD6F7}" type="sibTrans" cxnId="{B1D7C360-CA91-4E5C-BF62-7838F700D5E1}">
      <dgm:prSet/>
      <dgm:spPr/>
      <dgm:t>
        <a:bodyPr/>
        <a:lstStyle/>
        <a:p>
          <a:endParaRPr lang="en-US"/>
        </a:p>
      </dgm:t>
    </dgm:pt>
    <dgm:pt modelId="{3D3027FD-A42C-4BBF-8806-60DDF0AF3AC5}">
      <dgm:prSet/>
      <dgm:spPr/>
      <dgm:t>
        <a:bodyPr/>
        <a:lstStyle/>
        <a:p>
          <a:r>
            <a:rPr lang="en-US" dirty="0"/>
            <a:t>Providing more resources as energy performance improves or moves beyond code</a:t>
          </a:r>
        </a:p>
      </dgm:t>
    </dgm:pt>
    <dgm:pt modelId="{5AB34333-0340-47F0-9118-98ED291CBA33}" type="parTrans" cxnId="{54BA2AD2-AED8-493F-98F4-65A45F6FB982}">
      <dgm:prSet/>
      <dgm:spPr/>
      <dgm:t>
        <a:bodyPr/>
        <a:lstStyle/>
        <a:p>
          <a:endParaRPr lang="en-US"/>
        </a:p>
      </dgm:t>
    </dgm:pt>
    <dgm:pt modelId="{A3E805B5-0CAF-455A-ACA6-C06264CCFF15}" type="sibTrans" cxnId="{54BA2AD2-AED8-493F-98F4-65A45F6FB982}">
      <dgm:prSet/>
      <dgm:spPr/>
      <dgm:t>
        <a:bodyPr/>
        <a:lstStyle/>
        <a:p>
          <a:endParaRPr lang="en-US"/>
        </a:p>
      </dgm:t>
    </dgm:pt>
    <dgm:pt modelId="{03F55B78-572E-48C3-8B27-3AE59F3EEB15}" type="pres">
      <dgm:prSet presAssocID="{F3CE44F7-C4C4-4FDF-AA49-4B0ABA911D04}" presName="Name0" presStyleCnt="0">
        <dgm:presLayoutVars>
          <dgm:dir/>
          <dgm:resizeHandles val="exact"/>
        </dgm:presLayoutVars>
      </dgm:prSet>
      <dgm:spPr/>
    </dgm:pt>
    <dgm:pt modelId="{2B287C53-0F36-42F9-98B4-62139F5596BC}" type="pres">
      <dgm:prSet presAssocID="{B0CD2CF9-23F2-4136-9CDB-6148CE06E882}" presName="node" presStyleLbl="node1" presStyleIdx="0" presStyleCnt="4">
        <dgm:presLayoutVars>
          <dgm:bulletEnabled val="1"/>
        </dgm:presLayoutVars>
      </dgm:prSet>
      <dgm:spPr/>
    </dgm:pt>
    <dgm:pt modelId="{1D2EBF5E-E20A-4ACE-89FE-EF572EF07DEE}" type="pres">
      <dgm:prSet presAssocID="{A797ABBB-5F3A-4715-AAE2-49314973A79D}" presName="sibTrans" presStyleCnt="0"/>
      <dgm:spPr/>
    </dgm:pt>
    <dgm:pt modelId="{F24FB85E-5A42-4D92-ACE0-B792BBDFD695}" type="pres">
      <dgm:prSet presAssocID="{4DD088C6-0305-426E-8C76-3BECB50298A4}" presName="node" presStyleLbl="node1" presStyleIdx="1" presStyleCnt="4">
        <dgm:presLayoutVars>
          <dgm:bulletEnabled val="1"/>
        </dgm:presLayoutVars>
      </dgm:prSet>
      <dgm:spPr/>
    </dgm:pt>
    <dgm:pt modelId="{80C00184-67DC-4BC3-B66E-5E75B65CAAED}" type="pres">
      <dgm:prSet presAssocID="{A68CD542-9E24-487C-A36F-337FAF69AB20}" presName="sibTrans" presStyleCnt="0"/>
      <dgm:spPr/>
    </dgm:pt>
    <dgm:pt modelId="{962DF6A3-1F29-453E-B371-346F050E83CE}" type="pres">
      <dgm:prSet presAssocID="{11AD53ED-C083-4DA1-81AC-231318603A35}" presName="node" presStyleLbl="node1" presStyleIdx="2" presStyleCnt="4">
        <dgm:presLayoutVars>
          <dgm:bulletEnabled val="1"/>
        </dgm:presLayoutVars>
      </dgm:prSet>
      <dgm:spPr/>
    </dgm:pt>
    <dgm:pt modelId="{084AF0D3-903B-4739-9D4B-7325753FC016}" type="pres">
      <dgm:prSet presAssocID="{1D210BA9-9B38-44A7-A7D1-E47F6019AFB0}" presName="sibTrans" presStyleCnt="0"/>
      <dgm:spPr/>
    </dgm:pt>
    <dgm:pt modelId="{74F82DF4-13F9-4CBB-89FD-46BDC9D559FB}" type="pres">
      <dgm:prSet presAssocID="{3FD2C5C4-7076-4239-94FA-C8EEC77F10B3}" presName="node" presStyleLbl="node1" presStyleIdx="3" presStyleCnt="4">
        <dgm:presLayoutVars>
          <dgm:bulletEnabled val="1"/>
        </dgm:presLayoutVars>
      </dgm:prSet>
      <dgm:spPr/>
    </dgm:pt>
  </dgm:ptLst>
  <dgm:cxnLst>
    <dgm:cxn modelId="{97096419-98BD-4720-8317-29F9471ED404}" type="presOf" srcId="{B0CD2CF9-23F2-4136-9CDB-6148CE06E882}" destId="{2B287C53-0F36-42F9-98B4-62139F5596BC}" srcOrd="0" destOrd="0" presId="urn:microsoft.com/office/officeart/2005/8/layout/hList6"/>
    <dgm:cxn modelId="{DEA2E424-5F21-4C6D-959E-8FBC6FC4DB69}" srcId="{F3CE44F7-C4C4-4FDF-AA49-4B0ABA911D04}" destId="{11AD53ED-C083-4DA1-81AC-231318603A35}" srcOrd="2" destOrd="0" parTransId="{43BF53AF-EAE7-4898-838D-F8901434679B}" sibTransId="{1D210BA9-9B38-44A7-A7D1-E47F6019AFB0}"/>
    <dgm:cxn modelId="{B1D7C360-CA91-4E5C-BF62-7838F700D5E1}" srcId="{11AD53ED-C083-4DA1-81AC-231318603A35}" destId="{15EC7E13-3710-4C54-9E70-DDC63B8796C8}" srcOrd="0" destOrd="0" parTransId="{1F92925F-8966-4150-8F0F-BDF1D6D41C49}" sibTransId="{1D377CE7-812A-48A1-993F-3D35A8AFD6F7}"/>
    <dgm:cxn modelId="{BDF6D46E-3290-4078-86F4-DACBCD5F6233}" type="presOf" srcId="{92090D17-028C-45A2-891E-D8B0C94C21EE}" destId="{2B287C53-0F36-42F9-98B4-62139F5596BC}" srcOrd="0" destOrd="1" presId="urn:microsoft.com/office/officeart/2005/8/layout/hList6"/>
    <dgm:cxn modelId="{501BFA51-B955-40ED-BBDB-43DB4DB6B3CE}" srcId="{B0CD2CF9-23F2-4136-9CDB-6148CE06E882}" destId="{92090D17-028C-45A2-891E-D8B0C94C21EE}" srcOrd="0" destOrd="0" parTransId="{9ACF1C49-B6C2-4C8A-A646-75DDE4EDE6F0}" sibTransId="{31FE3D97-8363-4C84-9222-BEB21B994146}"/>
    <dgm:cxn modelId="{FA19617B-46EA-42FB-924F-547A159228C1}" type="presOf" srcId="{FE450D33-6EE3-4250-B857-FF288CB67582}" destId="{F24FB85E-5A42-4D92-ACE0-B792BBDFD695}" srcOrd="0" destOrd="1" presId="urn:microsoft.com/office/officeart/2005/8/layout/hList6"/>
    <dgm:cxn modelId="{B8E4C281-1F34-4FD2-A437-C9B11E53278E}" type="presOf" srcId="{3FD2C5C4-7076-4239-94FA-C8EEC77F10B3}" destId="{74F82DF4-13F9-4CBB-89FD-46BDC9D559FB}" srcOrd="0" destOrd="0" presId="urn:microsoft.com/office/officeart/2005/8/layout/hList6"/>
    <dgm:cxn modelId="{D0FE8985-934D-4C30-9084-580AF38F0C59}" type="presOf" srcId="{3D3027FD-A42C-4BBF-8806-60DDF0AF3AC5}" destId="{74F82DF4-13F9-4CBB-89FD-46BDC9D559FB}" srcOrd="0" destOrd="1" presId="urn:microsoft.com/office/officeart/2005/8/layout/hList6"/>
    <dgm:cxn modelId="{316F7590-47BD-4072-8DDA-29F284CEB52E}" srcId="{F3CE44F7-C4C4-4FDF-AA49-4B0ABA911D04}" destId="{B0CD2CF9-23F2-4136-9CDB-6148CE06E882}" srcOrd="0" destOrd="0" parTransId="{DCA16B7C-619A-4F08-BC37-C1A938023EFF}" sibTransId="{A797ABBB-5F3A-4715-AAE2-49314973A79D}"/>
    <dgm:cxn modelId="{C172659C-CD80-4404-A456-2FFDFCD29259}" srcId="{F3CE44F7-C4C4-4FDF-AA49-4B0ABA911D04}" destId="{3FD2C5C4-7076-4239-94FA-C8EEC77F10B3}" srcOrd="3" destOrd="0" parTransId="{CF276D67-7B8C-4B9B-B736-B0D40B15806C}" sibTransId="{F12DC7F7-B714-446C-AC88-55024892856A}"/>
    <dgm:cxn modelId="{D117ACB3-979A-435F-AF01-11E5C2F3AB53}" srcId="{4DD088C6-0305-426E-8C76-3BECB50298A4}" destId="{FE450D33-6EE3-4250-B857-FF288CB67582}" srcOrd="0" destOrd="0" parTransId="{3CDB338A-14C3-4C3C-8A56-68E6741E27DC}" sibTransId="{7CE847C6-B4A6-4643-AABD-EC4F69C5F140}"/>
    <dgm:cxn modelId="{3663CBB5-41B9-407A-BA28-0832431FF220}" type="presOf" srcId="{F3CE44F7-C4C4-4FDF-AA49-4B0ABA911D04}" destId="{03F55B78-572E-48C3-8B27-3AE59F3EEB15}" srcOrd="0" destOrd="0" presId="urn:microsoft.com/office/officeart/2005/8/layout/hList6"/>
    <dgm:cxn modelId="{53D2A8BD-A3ED-4C71-9A87-CE4A2D87FD74}" type="presOf" srcId="{4DD088C6-0305-426E-8C76-3BECB50298A4}" destId="{F24FB85E-5A42-4D92-ACE0-B792BBDFD695}" srcOrd="0" destOrd="0" presId="urn:microsoft.com/office/officeart/2005/8/layout/hList6"/>
    <dgm:cxn modelId="{54BA2AD2-AED8-493F-98F4-65A45F6FB982}" srcId="{3FD2C5C4-7076-4239-94FA-C8EEC77F10B3}" destId="{3D3027FD-A42C-4BBF-8806-60DDF0AF3AC5}" srcOrd="0" destOrd="0" parTransId="{5AB34333-0340-47F0-9118-98ED291CBA33}" sibTransId="{A3E805B5-0CAF-455A-ACA6-C06264CCFF15}"/>
    <dgm:cxn modelId="{B7BBBBE9-986C-4894-ACEA-1967DD95A6FC}" srcId="{F3CE44F7-C4C4-4FDF-AA49-4B0ABA911D04}" destId="{4DD088C6-0305-426E-8C76-3BECB50298A4}" srcOrd="1" destOrd="0" parTransId="{1BFACBEE-7C86-4A3C-ADE9-5A80C7B9A7BB}" sibTransId="{A68CD542-9E24-487C-A36F-337FAF69AB20}"/>
    <dgm:cxn modelId="{2BE4C8F7-A1BF-40B5-884D-847BB2465E59}" type="presOf" srcId="{15EC7E13-3710-4C54-9E70-DDC63B8796C8}" destId="{962DF6A3-1F29-453E-B371-346F050E83CE}" srcOrd="0" destOrd="1" presId="urn:microsoft.com/office/officeart/2005/8/layout/hList6"/>
    <dgm:cxn modelId="{4124C4FD-396A-4733-8B36-9EA893D1CA02}" type="presOf" srcId="{11AD53ED-C083-4DA1-81AC-231318603A35}" destId="{962DF6A3-1F29-453E-B371-346F050E83CE}" srcOrd="0" destOrd="0" presId="urn:microsoft.com/office/officeart/2005/8/layout/hList6"/>
    <dgm:cxn modelId="{163F5271-381F-4677-8AD7-B0CF4B3E6DB9}" type="presParOf" srcId="{03F55B78-572E-48C3-8B27-3AE59F3EEB15}" destId="{2B287C53-0F36-42F9-98B4-62139F5596BC}" srcOrd="0" destOrd="0" presId="urn:microsoft.com/office/officeart/2005/8/layout/hList6"/>
    <dgm:cxn modelId="{B861BE42-123D-4C28-A11E-CB18C70C86B7}" type="presParOf" srcId="{03F55B78-572E-48C3-8B27-3AE59F3EEB15}" destId="{1D2EBF5E-E20A-4ACE-89FE-EF572EF07DEE}" srcOrd="1" destOrd="0" presId="urn:microsoft.com/office/officeart/2005/8/layout/hList6"/>
    <dgm:cxn modelId="{A6DE36FC-2CAF-476A-B70D-EA4B51E7CEB9}" type="presParOf" srcId="{03F55B78-572E-48C3-8B27-3AE59F3EEB15}" destId="{F24FB85E-5A42-4D92-ACE0-B792BBDFD695}" srcOrd="2" destOrd="0" presId="urn:microsoft.com/office/officeart/2005/8/layout/hList6"/>
    <dgm:cxn modelId="{2DEC7828-ACA5-47D9-B37C-FA8AA9EF7EF5}" type="presParOf" srcId="{03F55B78-572E-48C3-8B27-3AE59F3EEB15}" destId="{80C00184-67DC-4BC3-B66E-5E75B65CAAED}" srcOrd="3" destOrd="0" presId="urn:microsoft.com/office/officeart/2005/8/layout/hList6"/>
    <dgm:cxn modelId="{72C40B5D-9015-45D1-AFB9-7628D40AC9B0}" type="presParOf" srcId="{03F55B78-572E-48C3-8B27-3AE59F3EEB15}" destId="{962DF6A3-1F29-453E-B371-346F050E83CE}" srcOrd="4" destOrd="0" presId="urn:microsoft.com/office/officeart/2005/8/layout/hList6"/>
    <dgm:cxn modelId="{C5DB62F1-C281-4CE9-B260-306A58DFC94E}" type="presParOf" srcId="{03F55B78-572E-48C3-8B27-3AE59F3EEB15}" destId="{084AF0D3-903B-4739-9D4B-7325753FC016}" srcOrd="5" destOrd="0" presId="urn:microsoft.com/office/officeart/2005/8/layout/hList6"/>
    <dgm:cxn modelId="{0F9442A5-027E-41D1-98B5-67D543F10747}" type="presParOf" srcId="{03F55B78-572E-48C3-8B27-3AE59F3EEB15}" destId="{74F82DF4-13F9-4CBB-89FD-46BDC9D559FB}"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87C53-0F36-42F9-98B4-62139F5596BC}">
      <dsp:nvSpPr>
        <dsp:cNvPr id="0" name=""/>
        <dsp:cNvSpPr/>
      </dsp:nvSpPr>
      <dsp:spPr>
        <a:xfrm rot="16200000">
          <a:off x="-879833" y="881748"/>
          <a:ext cx="3642595" cy="187909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027" bIns="0" numCol="1" spcCol="1270" anchor="t"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kern="1200" dirty="0"/>
            <a:t>Helping Developers Build Better</a:t>
          </a: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a:t>Encouraging </a:t>
          </a:r>
          <a:r>
            <a:rPr lang="en-US" sz="1400" kern="1200" dirty="0"/>
            <a:t>development of higher performing ground-up and renovation projects</a:t>
          </a:r>
        </a:p>
      </dsp:txBody>
      <dsp:txXfrm rot="5400000">
        <a:off x="1915" y="728519"/>
        <a:ext cx="1879098" cy="2185557"/>
      </dsp:txXfrm>
    </dsp:sp>
    <dsp:sp modelId="{F24FB85E-5A42-4D92-ACE0-B792BBDFD695}">
      <dsp:nvSpPr>
        <dsp:cNvPr id="0" name=""/>
        <dsp:cNvSpPr/>
      </dsp:nvSpPr>
      <dsp:spPr>
        <a:xfrm rot="16200000">
          <a:off x="1140197" y="881748"/>
          <a:ext cx="3642595" cy="187909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027" bIns="0" numCol="1" spcCol="1270" anchor="t" anchorCtr="0">
          <a:noAutofit/>
        </a:bodyPr>
        <a:lstStyle/>
        <a:p>
          <a:pPr marL="0" lvl="0" indent="0" algn="l" defTabSz="800100">
            <a:lnSpc>
              <a:spcPct val="90000"/>
            </a:lnSpc>
            <a:spcBef>
              <a:spcPct val="0"/>
            </a:spcBef>
            <a:spcAft>
              <a:spcPct val="35000"/>
            </a:spcAft>
            <a:buNone/>
          </a:pPr>
          <a:r>
            <a:rPr lang="en-US" sz="1800" kern="1200" dirty="0"/>
            <a:t>Supporting Early Design Work</a:t>
          </a:r>
        </a:p>
        <a:p>
          <a:pPr marL="114300" lvl="1" indent="-114300" algn="l" defTabSz="622300">
            <a:lnSpc>
              <a:spcPct val="90000"/>
            </a:lnSpc>
            <a:spcBef>
              <a:spcPct val="0"/>
            </a:spcBef>
            <a:spcAft>
              <a:spcPct val="15000"/>
            </a:spcAft>
            <a:buChar char="•"/>
          </a:pPr>
          <a:r>
            <a:rPr lang="en-US" sz="1400" kern="1200" dirty="0"/>
            <a:t>Focusing attention on high-impact changes at an early stage</a:t>
          </a:r>
        </a:p>
      </dsp:txBody>
      <dsp:txXfrm rot="5400000">
        <a:off x="2021945" y="728519"/>
        <a:ext cx="1879098" cy="2185557"/>
      </dsp:txXfrm>
    </dsp:sp>
    <dsp:sp modelId="{962DF6A3-1F29-453E-B371-346F050E83CE}">
      <dsp:nvSpPr>
        <dsp:cNvPr id="0" name=""/>
        <dsp:cNvSpPr/>
      </dsp:nvSpPr>
      <dsp:spPr>
        <a:xfrm rot="16200000">
          <a:off x="3160227" y="881748"/>
          <a:ext cx="3642595" cy="187909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027" bIns="0" numCol="1" spcCol="1270" anchor="t" anchorCtr="0">
          <a:noAutofit/>
        </a:bodyPr>
        <a:lstStyle/>
        <a:p>
          <a:pPr marL="0" lvl="0" indent="0" algn="l" defTabSz="800100">
            <a:lnSpc>
              <a:spcPct val="90000"/>
            </a:lnSpc>
            <a:spcBef>
              <a:spcPct val="0"/>
            </a:spcBef>
            <a:spcAft>
              <a:spcPct val="35000"/>
            </a:spcAft>
            <a:buNone/>
          </a:pPr>
          <a:r>
            <a:rPr lang="en-US" sz="1800" kern="1200" dirty="0"/>
            <a:t>Employing Robust Technical Analysis</a:t>
          </a:r>
        </a:p>
        <a:p>
          <a:pPr marL="114300" lvl="1" indent="-114300" algn="l" defTabSz="622300">
            <a:lnSpc>
              <a:spcPct val="90000"/>
            </a:lnSpc>
            <a:spcBef>
              <a:spcPct val="0"/>
            </a:spcBef>
            <a:spcAft>
              <a:spcPct val="15000"/>
            </a:spcAft>
            <a:buChar char="•"/>
          </a:pPr>
          <a:r>
            <a:rPr lang="en-US" sz="1400" kern="1200" dirty="0"/>
            <a:t>Using whole building energy performance modeling and measure assessment</a:t>
          </a:r>
        </a:p>
      </dsp:txBody>
      <dsp:txXfrm rot="5400000">
        <a:off x="4041975" y="728519"/>
        <a:ext cx="1879098" cy="2185557"/>
      </dsp:txXfrm>
    </dsp:sp>
    <dsp:sp modelId="{74F82DF4-13F9-4CBB-89FD-46BDC9D559FB}">
      <dsp:nvSpPr>
        <dsp:cNvPr id="0" name=""/>
        <dsp:cNvSpPr/>
      </dsp:nvSpPr>
      <dsp:spPr>
        <a:xfrm rot="16200000">
          <a:off x="5180258" y="881748"/>
          <a:ext cx="3642595" cy="187909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027" bIns="0" numCol="1" spcCol="1270" anchor="t" anchorCtr="0">
          <a:noAutofit/>
        </a:bodyPr>
        <a:lstStyle/>
        <a:p>
          <a:pPr marL="0" lvl="0" indent="0" algn="l" defTabSz="800100">
            <a:lnSpc>
              <a:spcPct val="90000"/>
            </a:lnSpc>
            <a:spcBef>
              <a:spcPct val="0"/>
            </a:spcBef>
            <a:spcAft>
              <a:spcPct val="35000"/>
            </a:spcAft>
            <a:buNone/>
          </a:pPr>
          <a:r>
            <a:rPr lang="en-US" sz="1800" kern="1200" dirty="0"/>
            <a:t>Rewarding High Performance</a:t>
          </a:r>
        </a:p>
        <a:p>
          <a:pPr marL="114300" lvl="1" indent="-114300" algn="l" defTabSz="622300">
            <a:lnSpc>
              <a:spcPct val="90000"/>
            </a:lnSpc>
            <a:spcBef>
              <a:spcPct val="0"/>
            </a:spcBef>
            <a:spcAft>
              <a:spcPct val="15000"/>
            </a:spcAft>
            <a:buChar char="•"/>
          </a:pPr>
          <a:r>
            <a:rPr lang="en-US" sz="1400" kern="1200" dirty="0"/>
            <a:t>Providing more resources as energy performance improves or moves beyond code</a:t>
          </a:r>
        </a:p>
      </dsp:txBody>
      <dsp:txXfrm rot="5400000">
        <a:off x="6062006" y="728519"/>
        <a:ext cx="1879098" cy="218555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609B3-B99E-4180-89A7-2D07AE98912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6DD0D-C708-4680-BF45-D815D5B61CCD}" type="slidenum">
              <a:rPr lang="en-US" smtClean="0"/>
              <a:t>‹#›</a:t>
            </a:fld>
            <a:endParaRPr lang="en-US"/>
          </a:p>
        </p:txBody>
      </p:sp>
    </p:spTree>
    <p:extLst>
      <p:ext uri="{BB962C8B-B14F-4D97-AF65-F5344CB8AC3E}">
        <p14:creationId xmlns:p14="http://schemas.microsoft.com/office/powerpoint/2010/main" val="276752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ia.org/aiaucmp/groups/aia/documents/pdf/aiab107447.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dirty="0"/>
              <a:t>Buildings consume more energy than any other sector of American economy. </a:t>
            </a:r>
            <a:endParaRPr lang="en-US"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general trend has been a steady increase in building energy use since 1950. They don’t build them like they used anymore, right? Not necessarily. The population is increasing, and buildings now house more technology than they used to (think IT equipment). The bottom line is that buildings are the largest consumer in the economy and this makes detailed analysis and optimization of building energy efficiency a worthwhile and even necessary endeavor.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importance of building energy usage to our economy’s overall energy usage provides the justification to invest in energy modeling</a:t>
            </a:r>
          </a:p>
          <a:p>
            <a:pPr marL="171450" indent="-171450">
              <a:buFontTx/>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618A293C-C241-48CE-BB57-862DFA541C05}" type="slidenum">
              <a:rPr lang="en-US" smtClean="0"/>
              <a:pPr/>
              <a:t>4</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80366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895303FF-4F0E-4AA1-98AF-29D29D0B9880}" type="slidenum">
              <a:rPr lang="en-US" smtClean="0"/>
              <a:pPr/>
              <a:t>17</a:t>
            </a:fld>
            <a:endParaRPr lang="en-US"/>
          </a:p>
        </p:txBody>
      </p:sp>
    </p:spTree>
    <p:extLst>
      <p:ext uri="{BB962C8B-B14F-4D97-AF65-F5344CB8AC3E}">
        <p14:creationId xmlns:p14="http://schemas.microsoft.com/office/powerpoint/2010/main" val="3124680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notice that</a:t>
            </a:r>
            <a:r>
              <a:rPr lang="en-US" baseline="0" dirty="0"/>
              <a:t> the title is similar to 90.1 and uses the term “simulation” instead of “modeling”. That is product of the time that this standard was first discussed both terms were used interchangeably but the content of  next draft of the standard uses the term modeling exclusively to match the term used by the industry.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Also not that the scope applies to the same buildings as 90.1 also. That makes sense since modeling homes is usually done with different tools and using different approaches than commercial building modeling. </a:t>
            </a:r>
            <a:r>
              <a:rPr lang="en-US" dirty="0"/>
              <a:t>This standard does not apply to single-family houses, multi-family structures of three stories or fewer above grade, manufactured houses (mobile homes) and modular homes</a:t>
            </a:r>
          </a:p>
          <a:p>
            <a:endParaRPr lang="en-US" baseline="0" dirty="0"/>
          </a:p>
          <a:p>
            <a:r>
              <a:rPr lang="en-US" baseline="0" dirty="0"/>
              <a:t>Also remember this is a standard not a guideline. It does not suggest what should happen but prescribes rules that must be followed if you want to say that you comply with the standard.</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82401B70-8B3B-4460-A3EA-0AF9E16D3B1E}" type="slidenum">
              <a:rPr lang="en-US" smtClean="0"/>
              <a:t>18</a:t>
            </a:fld>
            <a:endParaRPr lang="en-US"/>
          </a:p>
        </p:txBody>
      </p:sp>
    </p:spTree>
    <p:extLst>
      <p:ext uri="{BB962C8B-B14F-4D97-AF65-F5344CB8AC3E}">
        <p14:creationId xmlns:p14="http://schemas.microsoft.com/office/powerpoint/2010/main" val="171994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activities</a:t>
            </a:r>
            <a:r>
              <a:rPr lang="en-US" baseline="0" dirty="0"/>
              <a:t> that all need to be done to fulfil the requirements of the standard. </a:t>
            </a:r>
            <a:r>
              <a:rPr lang="en-US" dirty="0"/>
              <a:t>General</a:t>
            </a:r>
            <a:r>
              <a:rPr lang="en-US" baseline="0" dirty="0"/>
              <a:t> Requirements must occur before or concurrently with your first modeling cycle. The only required modeling cycle is  Cycle #3 Load Reduction Modeling. To comply with the standard you must perform that modeling cycle.</a:t>
            </a:r>
            <a:endParaRPr lang="en-US" dirty="0"/>
          </a:p>
        </p:txBody>
      </p:sp>
      <p:sp>
        <p:nvSpPr>
          <p:cNvPr id="4" name="Slide Number Placeholder 3"/>
          <p:cNvSpPr>
            <a:spLocks noGrp="1"/>
          </p:cNvSpPr>
          <p:nvPr>
            <p:ph type="sldNum" sz="quarter" idx="10"/>
          </p:nvPr>
        </p:nvSpPr>
        <p:spPr/>
        <p:txBody>
          <a:bodyPr/>
          <a:lstStyle/>
          <a:p>
            <a:fld id="{82401B70-8B3B-4460-A3EA-0AF9E16D3B1E}" type="slidenum">
              <a:rPr lang="en-US" smtClean="0"/>
              <a:t>20</a:t>
            </a:fld>
            <a:endParaRPr lang="en-US"/>
          </a:p>
        </p:txBody>
      </p:sp>
    </p:spTree>
    <p:extLst>
      <p:ext uri="{BB962C8B-B14F-4D97-AF65-F5344CB8AC3E}">
        <p14:creationId xmlns:p14="http://schemas.microsoft.com/office/powerpoint/2010/main" val="3898336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you must pick one other design</a:t>
            </a:r>
            <a:r>
              <a:rPr lang="en-US" baseline="0" dirty="0"/>
              <a:t> modeling cycle. So along with modeling cycle #3, you can pick one of these. For each one that you do you need to meet the requirements of 5.7 which describe the generic modeling cycle.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Two cycles must be completed to comply with the standard: Load Reduction Modeling and one of these other design modeling cycles. You get to choose like at a cafeteria. </a:t>
            </a:r>
            <a:endParaRPr lang="en-US" dirty="0"/>
          </a:p>
          <a:p>
            <a:endParaRPr lang="en-US" baseline="0" dirty="0"/>
          </a:p>
          <a:p>
            <a:r>
              <a:rPr lang="en-US" baseline="0" dirty="0"/>
              <a:t>Now there is no limit if your project needs to do more modeling cycles, that is great. You can follow our requirements and that would provide a common understanding of what those other modeling cycles are. It is very likely that Scopes of Work might specify certain modeling cycles. That is great too. </a:t>
            </a:r>
          </a:p>
          <a:p>
            <a:endParaRPr lang="en-US" baseline="0" dirty="0"/>
          </a:p>
        </p:txBody>
      </p:sp>
      <p:sp>
        <p:nvSpPr>
          <p:cNvPr id="4" name="Slide Number Placeholder 3"/>
          <p:cNvSpPr>
            <a:spLocks noGrp="1"/>
          </p:cNvSpPr>
          <p:nvPr>
            <p:ph type="sldNum" sz="quarter" idx="10"/>
          </p:nvPr>
        </p:nvSpPr>
        <p:spPr/>
        <p:txBody>
          <a:bodyPr/>
          <a:lstStyle/>
          <a:p>
            <a:fld id="{82401B70-8B3B-4460-A3EA-0AF9E16D3B1E}" type="slidenum">
              <a:rPr lang="en-US" smtClean="0"/>
              <a:t>21</a:t>
            </a:fld>
            <a:endParaRPr lang="en-US"/>
          </a:p>
        </p:txBody>
      </p:sp>
    </p:spTree>
    <p:extLst>
      <p:ext uri="{BB962C8B-B14F-4D97-AF65-F5344CB8AC3E}">
        <p14:creationId xmlns:p14="http://schemas.microsoft.com/office/powerpoint/2010/main" val="3236277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a:t>Definitions:</a:t>
            </a:r>
          </a:p>
          <a:p>
            <a:pPr lvl="1"/>
            <a:endParaRPr lang="en-US" dirty="0"/>
          </a:p>
          <a:p>
            <a:pPr lvl="1"/>
            <a:r>
              <a:rPr lang="en-US" dirty="0"/>
              <a:t>Surface area – the area of all exterior surfaces that meet the outdoors</a:t>
            </a:r>
          </a:p>
          <a:p>
            <a:pPr lvl="1"/>
            <a:r>
              <a:rPr lang="en-US" dirty="0"/>
              <a:t>Area ratio – the ratio of a building’s surface area to its floor area</a:t>
            </a:r>
          </a:p>
          <a:p>
            <a:endParaRPr lang="en-US" dirty="0"/>
          </a:p>
          <a:p>
            <a:r>
              <a:rPr lang="en-US" dirty="0"/>
              <a:t>Heat loss = (A/R)x(T</a:t>
            </a:r>
            <a:r>
              <a:rPr lang="en-US" baseline="-25000" dirty="0"/>
              <a:t>INDOOR</a:t>
            </a:r>
            <a:r>
              <a:rPr lang="en-US" dirty="0"/>
              <a:t>-T</a:t>
            </a:r>
            <a:r>
              <a:rPr lang="en-US" baseline="-25000" dirty="0"/>
              <a:t>OUTDOOR</a:t>
            </a:r>
            <a:r>
              <a:rPr lang="en-US" dirty="0"/>
              <a:t>) where A = surface area and R = R-value of exterior constructions.</a:t>
            </a:r>
          </a:p>
          <a:p>
            <a:r>
              <a:rPr lang="en-US" dirty="0"/>
              <a:t>Traditionally, the focus is on increasing the R value to decrease heat loss. </a:t>
            </a:r>
          </a:p>
          <a:p>
            <a:r>
              <a:rPr lang="en-US" dirty="0"/>
              <a:t>An alternative, and complimentary, approach is to decrease the surface area by changing the building shape. Decreasing surface area has the additional advantage of reducing construction cost, where increasing R-value has incremental cost.</a:t>
            </a:r>
          </a:p>
          <a:p>
            <a:pPr marL="0" indent="0">
              <a:buNone/>
            </a:pPr>
            <a:endParaRPr lang="en-US" i="1" dirty="0"/>
          </a:p>
          <a:p>
            <a:pPr marL="0" indent="0">
              <a:buNone/>
            </a:pPr>
            <a:r>
              <a:rPr lang="en-US" dirty="0"/>
              <a:t>See</a:t>
            </a:r>
            <a:r>
              <a:rPr lang="en-US" i="1" dirty="0"/>
              <a:t> Green Building Illustrated</a:t>
            </a:r>
            <a:r>
              <a:rPr lang="en-US" dirty="0"/>
              <a:t> (</a:t>
            </a:r>
            <a:r>
              <a:rPr lang="en-US" dirty="0" err="1"/>
              <a:t>Ching</a:t>
            </a:r>
            <a:r>
              <a:rPr lang="en-US" dirty="0"/>
              <a:t> and Shapiro, 2014) for more discussion</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95303FF-4F0E-4AA1-98AF-29D29D0B9880}" type="slidenum">
              <a:rPr lang="en-US" smtClean="0"/>
              <a:pPr/>
              <a:t>24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72306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While two cycles must be completed to comply with the standard, some programs may want to go further and for them they can specify one of these steps which would only be required if the program that adopts Standard 209 uses them. For everyone else, these are optional. A good idea, and now they are described in a specific way so that it is easier to communicate with clients and the design team on exactly the kind of work that is being done.</a:t>
            </a:r>
            <a:endParaRPr lang="en-US" dirty="0"/>
          </a:p>
        </p:txBody>
      </p:sp>
      <p:sp>
        <p:nvSpPr>
          <p:cNvPr id="4" name="Slide Number Placeholder 3"/>
          <p:cNvSpPr>
            <a:spLocks noGrp="1"/>
          </p:cNvSpPr>
          <p:nvPr>
            <p:ph type="sldNum" sz="quarter" idx="10"/>
          </p:nvPr>
        </p:nvSpPr>
        <p:spPr/>
        <p:txBody>
          <a:bodyPr/>
          <a:lstStyle/>
          <a:p>
            <a:fld id="{82401B70-8B3B-4460-A3EA-0AF9E16D3B1E}" type="slidenum">
              <a:rPr lang="en-US" smtClean="0"/>
              <a:t>28</a:t>
            </a:fld>
            <a:endParaRPr lang="en-US"/>
          </a:p>
        </p:txBody>
      </p:sp>
    </p:spTree>
    <p:extLst>
      <p:ext uri="{BB962C8B-B14F-4D97-AF65-F5344CB8AC3E}">
        <p14:creationId xmlns:p14="http://schemas.microsoft.com/office/powerpoint/2010/main" val="2328866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4AFFD-BD6D-40FE-B214-C2EA36B695E7}" type="slidenum">
              <a:rPr lang="en-US" smtClean="0"/>
              <a:t>30</a:t>
            </a:fld>
            <a:endParaRPr lang="en-US"/>
          </a:p>
        </p:txBody>
      </p:sp>
    </p:spTree>
    <p:extLst>
      <p:ext uri="{BB962C8B-B14F-4D97-AF65-F5344CB8AC3E}">
        <p14:creationId xmlns:p14="http://schemas.microsoft.com/office/powerpoint/2010/main" val="1881520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Appendix G protocol results in higher (more conservative) usage across the board, followed by PHIUS, and then PHI. The difference in results between the protocols is significant, for example the total source energy for the Base Case 1 (configuration minimally compliant with 90.1 2010) following the Appendix G protocol is almost twice that of PHI.</a:t>
            </a:r>
          </a:p>
          <a:p>
            <a:endParaRPr lang="en-US" dirty="0"/>
          </a:p>
        </p:txBody>
      </p:sp>
      <p:sp>
        <p:nvSpPr>
          <p:cNvPr id="4" name="Slide Number Placeholder 3"/>
          <p:cNvSpPr>
            <a:spLocks noGrp="1"/>
          </p:cNvSpPr>
          <p:nvPr>
            <p:ph type="sldNum" sz="quarter" idx="10"/>
          </p:nvPr>
        </p:nvSpPr>
        <p:spPr/>
        <p:txBody>
          <a:bodyPr/>
          <a:lstStyle/>
          <a:p>
            <a:fld id="{F134AFFD-BD6D-40FE-B214-C2EA36B695E7}" type="slidenum">
              <a:rPr lang="en-US" smtClean="0"/>
              <a:t>35</a:t>
            </a:fld>
            <a:endParaRPr lang="en-US"/>
          </a:p>
        </p:txBody>
      </p:sp>
    </p:spTree>
    <p:extLst>
      <p:ext uri="{BB962C8B-B14F-4D97-AF65-F5344CB8AC3E}">
        <p14:creationId xmlns:p14="http://schemas.microsoft.com/office/powerpoint/2010/main" val="2942587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Plug Loads category accounts for the largest share of electricity consumption with all protocols, but its magnitude varies significantly. The usage associated with plug loads in PHI models is about 50% less than the plug loads with Appendix G protocol, and PHIUS plug loads are 17% lower than Appendix G. This end use category includes elevator, kitchen appliances, consumer electronics, and miscellaneous other equipment that is not shown on drawings but is typically present in multifamily buildings and contributes toward building’s electricity usage. Except for the elevator, these loads were not included in the case study description, and were based on the defaults prescribed by each protocol. Even though variations in this category are expected due to differences in the protocols’ assumptions, the magnitude of the difference, especially for PHI protocol, appears excessive and warrants further investigation. Aside from affecting the total electricity consumption, plug loads interact with heating and cooling, so should be estimated realistically. </a:t>
            </a:r>
          </a:p>
          <a:p>
            <a:endParaRPr lang="en-US" dirty="0"/>
          </a:p>
        </p:txBody>
      </p:sp>
      <p:sp>
        <p:nvSpPr>
          <p:cNvPr id="4" name="Slide Number Placeholder 3"/>
          <p:cNvSpPr>
            <a:spLocks noGrp="1"/>
          </p:cNvSpPr>
          <p:nvPr>
            <p:ph type="sldNum" sz="quarter" idx="10"/>
          </p:nvPr>
        </p:nvSpPr>
        <p:spPr/>
        <p:txBody>
          <a:bodyPr/>
          <a:lstStyle/>
          <a:p>
            <a:fld id="{F134AFFD-BD6D-40FE-B214-C2EA36B695E7}" type="slidenum">
              <a:rPr lang="en-US" smtClean="0"/>
              <a:t>36</a:t>
            </a:fld>
            <a:endParaRPr lang="en-US"/>
          </a:p>
        </p:txBody>
      </p:sp>
    </p:spTree>
    <p:extLst>
      <p:ext uri="{BB962C8B-B14F-4D97-AF65-F5344CB8AC3E}">
        <p14:creationId xmlns:p14="http://schemas.microsoft.com/office/powerpoint/2010/main" val="2060950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Lighting is the third largest electricity end use for Base Case, and the second largest for most packages. There is a notable difference in how in-unit lighting is treated by Appendix G protocol compared to PHIUS and PHI. With Appendix G, it was modeled based on the maximum lighting power density prescribed for multifamily buildings in NYS ECCC. Performance credit is allowed only for </a:t>
            </a:r>
            <a:r>
              <a:rPr lang="en-US" sz="1200" u="sng" kern="1200" dirty="0">
                <a:solidFill>
                  <a:schemeClr val="tx1"/>
                </a:solidFill>
                <a:effectLst/>
                <a:latin typeface="+mn-lt"/>
                <a:ea typeface="+mn-ea"/>
                <a:cs typeface="+mn-cs"/>
              </a:rPr>
              <a:t>hard-wired fixtures shown on drawings</a:t>
            </a:r>
            <a:r>
              <a:rPr lang="en-US" sz="1200" kern="1200" dirty="0">
                <a:solidFill>
                  <a:schemeClr val="tx1"/>
                </a:solidFill>
                <a:effectLst/>
                <a:latin typeface="+mn-lt"/>
                <a:ea typeface="+mn-ea"/>
                <a:cs typeface="+mn-cs"/>
              </a:rPr>
              <a:t>, and typically only in spaces where lighting is fully specified (e.g. bathrooms, kitchens, closets) and meets IESNA-recommended illuminance levels. No performance credit can be documented for spaces where tenants’ plug-in lighting fixtures are typically used (e.g. living rooms and bedrooms). On the other hand, both PHI and PHIUS protocols use lighting usage (kWh/hr) based on the default assumptions irrespective of whether any fixtures are specified.</a:t>
            </a:r>
          </a:p>
          <a:p>
            <a:endParaRPr lang="en-US" dirty="0"/>
          </a:p>
        </p:txBody>
      </p:sp>
      <p:sp>
        <p:nvSpPr>
          <p:cNvPr id="4" name="Slide Number Placeholder 3"/>
          <p:cNvSpPr>
            <a:spLocks noGrp="1"/>
          </p:cNvSpPr>
          <p:nvPr>
            <p:ph type="sldNum" sz="quarter" idx="10"/>
          </p:nvPr>
        </p:nvSpPr>
        <p:spPr/>
        <p:txBody>
          <a:bodyPr/>
          <a:lstStyle/>
          <a:p>
            <a:fld id="{F134AFFD-BD6D-40FE-B214-C2EA36B695E7}" type="slidenum">
              <a:rPr lang="en-US" smtClean="0"/>
              <a:t>37</a:t>
            </a:fld>
            <a:endParaRPr lang="en-US"/>
          </a:p>
        </p:txBody>
      </p:sp>
    </p:spTree>
    <p:extLst>
      <p:ext uri="{BB962C8B-B14F-4D97-AF65-F5344CB8AC3E}">
        <p14:creationId xmlns:p14="http://schemas.microsoft.com/office/powerpoint/2010/main" val="316820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 engines run simulations hourly</a:t>
            </a:r>
          </a:p>
          <a:p>
            <a:r>
              <a:rPr lang="en-US" dirty="0"/>
              <a:t>Some are publicly funded, some are developed by private entities</a:t>
            </a:r>
          </a:p>
          <a:p>
            <a:r>
              <a:rPr lang="en-US" dirty="0"/>
              <a:t>Some tools are privately developed interfaces to publicly funded calculation engines</a:t>
            </a:r>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895303FF-4F0E-4AA1-98AF-29D29D0B9880}" type="slidenum">
              <a:rPr lang="en-US" smtClean="0"/>
              <a:pPr/>
              <a:t>5</a:t>
            </a:fld>
            <a:endParaRPr lang="en-US"/>
          </a:p>
        </p:txBody>
      </p:sp>
    </p:spTree>
    <p:extLst>
      <p:ext uri="{BB962C8B-B14F-4D97-AF65-F5344CB8AC3E}">
        <p14:creationId xmlns:p14="http://schemas.microsoft.com/office/powerpoint/2010/main" val="1921026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Fan energy is higher in Appendix G models compared to PHIUS and PHI models for all packages, which is expected since simulation tools used by PHI and PHIUS protocols do not model heating/cooling fans explicitly, but instead include them in the cooling end use. ASHRAE 90.1 requires that fan energy is extracted from efficiency ratings and modeled explicitly, which allows capturing continuously running heating/cooling fans such as in the PTACs for the Base Case, and fan energy consumption associated with heating. This is further discussed in the section about tool capabilities.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134AFFD-BD6D-40FE-B214-C2EA36B695E7}" type="slidenum">
              <a:rPr lang="en-US" smtClean="0"/>
              <a:t>38</a:t>
            </a:fld>
            <a:endParaRPr lang="en-US"/>
          </a:p>
        </p:txBody>
      </p:sp>
    </p:spTree>
    <p:extLst>
      <p:ext uri="{BB962C8B-B14F-4D97-AF65-F5344CB8AC3E}">
        <p14:creationId xmlns:p14="http://schemas.microsoft.com/office/powerpoint/2010/main" val="2260170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895303FF-4F0E-4AA1-98AF-29D29D0B9880}" type="slidenum">
              <a:rPr lang="en-US" smtClean="0"/>
              <a:pPr/>
              <a:t>39</a:t>
            </a:fld>
            <a:endParaRPr lang="en-US"/>
          </a:p>
        </p:txBody>
      </p:sp>
    </p:spTree>
    <p:extLst>
      <p:ext uri="{BB962C8B-B14F-4D97-AF65-F5344CB8AC3E}">
        <p14:creationId xmlns:p14="http://schemas.microsoft.com/office/powerpoint/2010/main" val="2784787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4AFFD-BD6D-40FE-B214-C2EA36B695E7}" type="slidenum">
              <a:rPr lang="en-US" smtClean="0"/>
              <a:t>43</a:t>
            </a:fld>
            <a:endParaRPr lang="en-US"/>
          </a:p>
        </p:txBody>
      </p:sp>
    </p:spTree>
    <p:extLst>
      <p:ext uri="{BB962C8B-B14F-4D97-AF65-F5344CB8AC3E}">
        <p14:creationId xmlns:p14="http://schemas.microsoft.com/office/powerpoint/2010/main" val="2335064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Anthony</a:t>
            </a:r>
          </a:p>
          <a:p>
            <a:pPr marL="0" indent="0">
              <a:buFont typeface="Arial" pitchFamily="34" charset="0"/>
              <a:buNone/>
            </a:pPr>
            <a:r>
              <a:rPr lang="en-US" dirty="0"/>
              <a:t>$1.3B -- $219M CGB and $1.1B private</a:t>
            </a:r>
          </a:p>
          <a:p>
            <a:pPr marL="0" indent="0">
              <a:buFont typeface="Arial" pitchFamily="34" charset="0"/>
              <a:buNone/>
            </a:pPr>
            <a:r>
              <a:rPr lang="en-US" dirty="0"/>
              <a:t>30K+ families and 300+ businesses</a:t>
            </a:r>
          </a:p>
        </p:txBody>
      </p:sp>
      <p:sp>
        <p:nvSpPr>
          <p:cNvPr id="4" name="Slide Number Placeholder 3"/>
          <p:cNvSpPr>
            <a:spLocks noGrp="1"/>
          </p:cNvSpPr>
          <p:nvPr>
            <p:ph type="sldNum" sz="quarter" idx="10"/>
          </p:nvPr>
        </p:nvSpPr>
        <p:spPr/>
        <p:txBody>
          <a:bodyPr/>
          <a:lstStyle/>
          <a:p>
            <a:fld id="{84B317B2-57B6-4A0B-8856-CB8E0E303B2A}" type="slidenum">
              <a:rPr lang="en-US" smtClean="0"/>
              <a:pPr/>
              <a:t>46</a:t>
            </a:fld>
            <a:endParaRPr lang="en-US" dirty="0"/>
          </a:p>
        </p:txBody>
      </p:sp>
    </p:spTree>
    <p:extLst>
      <p:ext uri="{BB962C8B-B14F-4D97-AF65-F5344CB8AC3E}">
        <p14:creationId xmlns:p14="http://schemas.microsoft.com/office/powerpoint/2010/main" val="1160141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105">
              <a:defRPr/>
            </a:pPr>
            <a:endParaRPr lang="en-US" b="1" u="sng"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47</a:t>
            </a:fld>
            <a:endParaRPr lang="en-US"/>
          </a:p>
        </p:txBody>
      </p:sp>
    </p:spTree>
    <p:extLst>
      <p:ext uri="{BB962C8B-B14F-4D97-AF65-F5344CB8AC3E}">
        <p14:creationId xmlns:p14="http://schemas.microsoft.com/office/powerpoint/2010/main" val="3831201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Michael</a:t>
            </a:r>
          </a:p>
          <a:p>
            <a:endParaRPr lang="en-US" dirty="0"/>
          </a:p>
        </p:txBody>
      </p:sp>
      <p:sp>
        <p:nvSpPr>
          <p:cNvPr id="4" name="Slide Number Placeholder 3"/>
          <p:cNvSpPr>
            <a:spLocks noGrp="1"/>
          </p:cNvSpPr>
          <p:nvPr>
            <p:ph type="sldNum" sz="quarter" idx="10"/>
          </p:nvPr>
        </p:nvSpPr>
        <p:spPr/>
        <p:txBody>
          <a:bodyPr/>
          <a:lstStyle/>
          <a:p>
            <a:fld id="{48BDEEAE-A8A4-48AC-A977-CAEC5EDEB5EA}" type="slidenum">
              <a:rPr lang="en-US" smtClean="0"/>
              <a:pPr/>
              <a:t>48</a:t>
            </a:fld>
            <a:endParaRPr lang="en-US"/>
          </a:p>
        </p:txBody>
      </p:sp>
    </p:spTree>
    <p:extLst>
      <p:ext uri="{BB962C8B-B14F-4D97-AF65-F5344CB8AC3E}">
        <p14:creationId xmlns:p14="http://schemas.microsoft.com/office/powerpoint/2010/main" val="2022229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105">
              <a:defRPr/>
            </a:pPr>
            <a:r>
              <a:rPr lang="en-US" sz="1200" b="0" u="none" dirty="0">
                <a:solidFill>
                  <a:schemeClr val="tx1"/>
                </a:solidFill>
                <a:latin typeface="+mn-lt"/>
              </a:rPr>
              <a:t>Anthony</a:t>
            </a:r>
          </a:p>
        </p:txBody>
      </p:sp>
      <p:sp>
        <p:nvSpPr>
          <p:cNvPr id="4" name="Slide Number Placeholder 3"/>
          <p:cNvSpPr>
            <a:spLocks noGrp="1"/>
          </p:cNvSpPr>
          <p:nvPr>
            <p:ph type="sldNum" sz="quarter" idx="10"/>
          </p:nvPr>
        </p:nvSpPr>
        <p:spPr/>
        <p:txBody>
          <a:bodyPr/>
          <a:lstStyle/>
          <a:p>
            <a:fld id="{84B317B2-57B6-4A0B-8856-CB8E0E303B2A}" type="slidenum">
              <a:rPr lang="en-US" smtClean="0"/>
              <a:pPr/>
              <a:t>49</a:t>
            </a:fld>
            <a:endParaRPr lang="en-US"/>
          </a:p>
        </p:txBody>
      </p:sp>
    </p:spTree>
    <p:extLst>
      <p:ext uri="{BB962C8B-B14F-4D97-AF65-F5344CB8AC3E}">
        <p14:creationId xmlns:p14="http://schemas.microsoft.com/office/powerpoint/2010/main" val="1095877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Put</a:t>
            </a:r>
            <a:r>
              <a:rPr lang="en-US" altLang="en-US" baseline="0" dirty="0"/>
              <a:t> in same format as project financing terms (slide 20)</a:t>
            </a:r>
          </a:p>
          <a:p>
            <a:endParaRPr lang="en-US" altLang="en-US" baseline="0" dirty="0"/>
          </a:p>
          <a:p>
            <a:r>
              <a:rPr lang="en-US" altLang="en-US" baseline="0" dirty="0"/>
              <a:t>Standardize format – same as term financing</a:t>
            </a:r>
          </a:p>
          <a:p>
            <a:endParaRPr lang="en-US" altLang="en-US" baseline="0" dirty="0"/>
          </a:p>
          <a:p>
            <a:r>
              <a:rPr lang="en-US" altLang="en-US" baseline="0" dirty="0"/>
              <a:t>Old content:</a:t>
            </a:r>
          </a:p>
          <a:p>
            <a:pPr marL="173038" lvl="1" indent="-173038">
              <a:lnSpc>
                <a:spcPct val="90000"/>
              </a:lnSpc>
              <a:spcAft>
                <a:spcPts val="600"/>
              </a:spcAft>
              <a:buFont typeface="Arial"/>
              <a:buChar char="•"/>
            </a:pPr>
            <a:r>
              <a:rPr lang="en-US" sz="1200" dirty="0"/>
              <a:t>Client pays 25% of pre-development costs; </a:t>
            </a:r>
            <a:br>
              <a:rPr lang="en-US" sz="1200" dirty="0"/>
            </a:br>
            <a:r>
              <a:rPr lang="en-US" sz="1200" dirty="0"/>
              <a:t>program loans 75%</a:t>
            </a:r>
          </a:p>
          <a:p>
            <a:pPr marL="173038" lvl="1" indent="-173038">
              <a:lnSpc>
                <a:spcPct val="90000"/>
              </a:lnSpc>
              <a:spcAft>
                <a:spcPts val="600"/>
              </a:spcAft>
              <a:buFont typeface="Arial"/>
              <a:buChar char="•"/>
            </a:pPr>
            <a:r>
              <a:rPr lang="en-US" sz="1200" dirty="0"/>
              <a:t>Cost share interest rates</a:t>
            </a:r>
          </a:p>
          <a:p>
            <a:pPr marL="346075" lvl="2" indent="-346075">
              <a:lnSpc>
                <a:spcPct val="90000"/>
              </a:lnSpc>
              <a:spcAft>
                <a:spcPts val="600"/>
              </a:spcAft>
              <a:buFont typeface="Lucida Grande"/>
              <a:buChar char="-"/>
            </a:pPr>
            <a:r>
              <a:rPr lang="en-US" sz="1200" dirty="0"/>
              <a:t>Affordable properties: 0%</a:t>
            </a:r>
          </a:p>
          <a:p>
            <a:pPr marL="346075" lvl="2" indent="-346075">
              <a:lnSpc>
                <a:spcPct val="90000"/>
              </a:lnSpc>
              <a:spcAft>
                <a:spcPts val="600"/>
              </a:spcAft>
              <a:buFont typeface="Lucida Grande"/>
              <a:buChar char="-"/>
            </a:pPr>
            <a:r>
              <a:rPr lang="en-US" sz="1200" dirty="0"/>
              <a:t>Market rate properties 2.99%</a:t>
            </a:r>
          </a:p>
          <a:p>
            <a:pPr marL="173038" lvl="1" indent="-173038">
              <a:lnSpc>
                <a:spcPct val="90000"/>
              </a:lnSpc>
              <a:spcAft>
                <a:spcPts val="600"/>
              </a:spcAft>
              <a:buFont typeface="Arial"/>
              <a:buChar char="•"/>
            </a:pPr>
            <a:r>
              <a:rPr lang="en-US" sz="1200" dirty="0"/>
              <a:t>Loan repayment due in 24 months or upon </a:t>
            </a:r>
            <a:br>
              <a:rPr lang="en-US" sz="1200" dirty="0"/>
            </a:br>
            <a:r>
              <a:rPr lang="en-US" sz="1200" dirty="0"/>
              <a:t>project financing </a:t>
            </a:r>
          </a:p>
          <a:p>
            <a:pPr marL="173038" lvl="1" indent="-173038">
              <a:lnSpc>
                <a:spcPct val="90000"/>
              </a:lnSpc>
              <a:spcAft>
                <a:spcPts val="600"/>
              </a:spcAft>
              <a:buFont typeface="Arial"/>
              <a:buChar char="•"/>
            </a:pPr>
            <a:r>
              <a:rPr lang="en-US" sz="1200" dirty="0"/>
              <a:t>No fees, unsecured</a:t>
            </a:r>
          </a:p>
          <a:p>
            <a:pPr marL="173038" lvl="1" indent="-173038">
              <a:lnSpc>
                <a:spcPct val="90000"/>
              </a:lnSpc>
              <a:spcAft>
                <a:spcPts val="600"/>
              </a:spcAft>
              <a:buFont typeface="Arial"/>
              <a:buChar char="•"/>
            </a:pPr>
            <a:r>
              <a:rPr lang="en-US" sz="1200" dirty="0"/>
              <a:t>If project unable to proceed, owners may </a:t>
            </a:r>
            <a:br>
              <a:rPr lang="en-US" sz="1200" dirty="0"/>
            </a:br>
            <a:r>
              <a:rPr lang="en-US" sz="1200" dirty="0"/>
              <a:t>request/receive loan forgiveness</a:t>
            </a:r>
          </a:p>
          <a:p>
            <a:endParaRPr lang="en-US" altLang="en-US" baseline="0"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7161" indent="-290484" eaLnBrk="0" hangingPunct="0">
              <a:spcBef>
                <a:spcPct val="30000"/>
              </a:spcBef>
              <a:defRPr sz="1200">
                <a:solidFill>
                  <a:schemeClr val="tx1"/>
                </a:solidFill>
                <a:latin typeface="Calibri" pitchFamily="34" charset="0"/>
                <a:ea typeface="ＭＳ Ｐゴシック" pitchFamily="34" charset="-128"/>
              </a:defRPr>
            </a:lvl2pPr>
            <a:lvl3pPr marL="1165106" indent="-231752" eaLnBrk="0" hangingPunct="0">
              <a:spcBef>
                <a:spcPct val="30000"/>
              </a:spcBef>
              <a:defRPr sz="1200">
                <a:solidFill>
                  <a:schemeClr val="tx1"/>
                </a:solidFill>
                <a:latin typeface="Calibri" pitchFamily="34" charset="0"/>
                <a:ea typeface="ＭＳ Ｐゴシック" pitchFamily="34" charset="-128"/>
              </a:defRPr>
            </a:lvl3pPr>
            <a:lvl4pPr marL="1631783" indent="-231752" eaLnBrk="0" hangingPunct="0">
              <a:spcBef>
                <a:spcPct val="30000"/>
              </a:spcBef>
              <a:defRPr sz="1200">
                <a:solidFill>
                  <a:schemeClr val="tx1"/>
                </a:solidFill>
                <a:latin typeface="Calibri" pitchFamily="34" charset="0"/>
                <a:ea typeface="ＭＳ Ｐゴシック" pitchFamily="34" charset="-128"/>
              </a:defRPr>
            </a:lvl4pPr>
            <a:lvl5pPr marL="2098461" indent="-231752" eaLnBrk="0" hangingPunct="0">
              <a:spcBef>
                <a:spcPct val="30000"/>
              </a:spcBef>
              <a:defRPr sz="1200">
                <a:solidFill>
                  <a:schemeClr val="tx1"/>
                </a:solidFill>
                <a:latin typeface="Calibri" pitchFamily="34" charset="0"/>
                <a:ea typeface="ＭＳ Ｐゴシック" pitchFamily="34" charset="-128"/>
              </a:defRPr>
            </a:lvl5pPr>
            <a:lvl6pPr marL="2555614" indent="-231752" defTabSz="45715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12768" indent="-231752" defTabSz="45715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9922" indent="-231752" defTabSz="45715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7074" indent="-231752" defTabSz="45715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AD1B607-94A7-4FB2-9636-2512FC131333}" type="slidenum">
              <a:rPr lang="en-US" altLang="en-US">
                <a:solidFill>
                  <a:prstClr val="black"/>
                </a:solidFill>
              </a:rPr>
              <a:pPr eaLnBrk="1" hangingPunct="1">
                <a:spcBef>
                  <a:spcPct val="0"/>
                </a:spcBef>
              </a:pPr>
              <a:t>50</a:t>
            </a:fld>
            <a:endParaRPr lang="en-US" altLang="en-US">
              <a:solidFill>
                <a:prstClr val="black"/>
              </a:solidFill>
            </a:endParaRPr>
          </a:p>
        </p:txBody>
      </p:sp>
    </p:spTree>
    <p:extLst>
      <p:ext uri="{BB962C8B-B14F-4D97-AF65-F5344CB8AC3E}">
        <p14:creationId xmlns:p14="http://schemas.microsoft.com/office/powerpoint/2010/main" val="3598808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105">
              <a:defRPr/>
            </a:pPr>
            <a:r>
              <a:rPr lang="en-US" sz="1800" b="0" u="none" dirty="0">
                <a:solidFill>
                  <a:schemeClr val="tx1"/>
                </a:solidFill>
                <a:latin typeface="+mn-lt"/>
              </a:rPr>
              <a:t>Anthony</a:t>
            </a:r>
          </a:p>
        </p:txBody>
      </p:sp>
      <p:sp>
        <p:nvSpPr>
          <p:cNvPr id="4" name="Slide Number Placeholder 3"/>
          <p:cNvSpPr>
            <a:spLocks noGrp="1"/>
          </p:cNvSpPr>
          <p:nvPr>
            <p:ph type="sldNum" sz="quarter" idx="10"/>
          </p:nvPr>
        </p:nvSpPr>
        <p:spPr/>
        <p:txBody>
          <a:bodyPr/>
          <a:lstStyle/>
          <a:p>
            <a:fld id="{84B317B2-57B6-4A0B-8856-CB8E0E303B2A}" type="slidenum">
              <a:rPr lang="en-US" smtClean="0"/>
              <a:pPr/>
              <a:t>51</a:t>
            </a:fld>
            <a:endParaRPr lang="en-US"/>
          </a:p>
        </p:txBody>
      </p:sp>
    </p:spTree>
    <p:extLst>
      <p:ext uri="{BB962C8B-B14F-4D97-AF65-F5344CB8AC3E}">
        <p14:creationId xmlns:p14="http://schemas.microsoft.com/office/powerpoint/2010/main" val="2697143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Anthony</a:t>
            </a:r>
          </a:p>
        </p:txBody>
      </p:sp>
      <p:sp>
        <p:nvSpPr>
          <p:cNvPr id="4" name="Slide Number Placeholder 3"/>
          <p:cNvSpPr>
            <a:spLocks noGrp="1"/>
          </p:cNvSpPr>
          <p:nvPr>
            <p:ph type="sldNum" sz="quarter" idx="10"/>
          </p:nvPr>
        </p:nvSpPr>
        <p:spPr/>
        <p:txBody>
          <a:bodyPr/>
          <a:lstStyle/>
          <a:p>
            <a:fld id="{48BDEEAE-A8A4-48AC-A977-CAEC5EDEB5EA}" type="slidenum">
              <a:rPr lang="en-US" smtClean="0"/>
              <a:pPr/>
              <a:t>52</a:t>
            </a:fld>
            <a:endParaRPr lang="en-US"/>
          </a:p>
        </p:txBody>
      </p:sp>
    </p:spTree>
    <p:extLst>
      <p:ext uri="{BB962C8B-B14F-4D97-AF65-F5344CB8AC3E}">
        <p14:creationId xmlns:p14="http://schemas.microsoft.com/office/powerpoint/2010/main" val="308991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New code in effect from Oct 1 2018</a:t>
            </a:r>
          </a:p>
          <a:p>
            <a:r>
              <a:rPr lang="en-US" dirty="0"/>
              <a:t>CT amendment adds compliance option via 90.1 App G</a:t>
            </a:r>
          </a:p>
          <a:p>
            <a:r>
              <a:rPr lang="en-US" dirty="0"/>
              <a:t>App G is the most widely used protocol </a:t>
            </a:r>
          </a:p>
        </p:txBody>
      </p:sp>
      <p:sp>
        <p:nvSpPr>
          <p:cNvPr id="4" name="Slide Number Placeholder 3"/>
          <p:cNvSpPr>
            <a:spLocks noGrp="1"/>
          </p:cNvSpPr>
          <p:nvPr>
            <p:ph type="sldNum" sz="quarter" idx="10"/>
          </p:nvPr>
        </p:nvSpPr>
        <p:spPr/>
        <p:txBody>
          <a:bodyPr/>
          <a:lstStyle/>
          <a:p>
            <a:fld id="{A24C23C4-6CAC-47F9-ABDE-C39631700EAD}" type="slidenum">
              <a:rPr lang="en-US" smtClean="0"/>
              <a:t>8</a:t>
            </a:fld>
            <a:endParaRPr lang="en-US"/>
          </a:p>
        </p:txBody>
      </p:sp>
    </p:spTree>
    <p:extLst>
      <p:ext uri="{BB962C8B-B14F-4D97-AF65-F5344CB8AC3E}">
        <p14:creationId xmlns:p14="http://schemas.microsoft.com/office/powerpoint/2010/main" val="2126183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Anthony</a:t>
            </a:r>
          </a:p>
        </p:txBody>
      </p:sp>
      <p:sp>
        <p:nvSpPr>
          <p:cNvPr id="4" name="Slide Number Placeholder 3"/>
          <p:cNvSpPr>
            <a:spLocks noGrp="1"/>
          </p:cNvSpPr>
          <p:nvPr>
            <p:ph type="sldNum" sz="quarter" idx="10"/>
          </p:nvPr>
        </p:nvSpPr>
        <p:spPr/>
        <p:txBody>
          <a:bodyPr/>
          <a:lstStyle/>
          <a:p>
            <a:fld id="{48BDEEAE-A8A4-48AC-A977-CAEC5EDEB5EA}" type="slidenum">
              <a:rPr lang="en-US" smtClean="0"/>
              <a:pPr/>
              <a:t>53</a:t>
            </a:fld>
            <a:endParaRPr lang="en-US"/>
          </a:p>
        </p:txBody>
      </p:sp>
    </p:spTree>
    <p:extLst>
      <p:ext uri="{BB962C8B-B14F-4D97-AF65-F5344CB8AC3E}">
        <p14:creationId xmlns:p14="http://schemas.microsoft.com/office/powerpoint/2010/main" val="2590926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Performance Path was in standard 90 since the first edition (90-75). It offers flexibility by allowing a designer to “trade off” compliance by not meeting some prescriptive requirements if the impact on energy cost can be offset by exceeding other prescriptive requirements.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computer simulation of a proposed building design is compared to a reference building design (baseline, budget) that is essentially a clone of the proposed design with each building component adjusted to “just meet” prescriptive requirements (the rules and trade-off opportunities are different for each compliance path). A building is deemed in compliance when the annual energy cost of the proposed design is no greater than the annual energy cost of the reference building design. Instead of looking at components in isolation, this method allows recognition of the interactions of those components in demonstrating compliance. </a:t>
            </a:r>
            <a:endParaRPr lang="en-US" dirty="0"/>
          </a:p>
        </p:txBody>
      </p:sp>
      <p:sp>
        <p:nvSpPr>
          <p:cNvPr id="4" name="Slide Number Placeholder 3"/>
          <p:cNvSpPr>
            <a:spLocks noGrp="1"/>
          </p:cNvSpPr>
          <p:nvPr>
            <p:ph type="sldNum" sz="quarter" idx="10"/>
          </p:nvPr>
        </p:nvSpPr>
        <p:spPr/>
        <p:txBody>
          <a:bodyPr/>
          <a:lstStyle/>
          <a:p>
            <a:fld id="{895303FF-4F0E-4AA1-98AF-29D29D0B9880}" type="slidenum">
              <a:rPr lang="en-US" smtClean="0"/>
              <a:pPr/>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85906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LEED used 90.1 Appendix G as the basis of the energy performance credits, which made the Appendix G protocol (The Performance Rating Method) the most widely used in the marketplace.  In the early versions of LEED NC (2.2, 2009) the modeling was used to judge the efficiency of the final project design and calculate the associated energy points. </a:t>
            </a:r>
          </a:p>
        </p:txBody>
      </p:sp>
      <p:sp>
        <p:nvSpPr>
          <p:cNvPr id="4" name="Slide Number Placeholder 3"/>
          <p:cNvSpPr>
            <a:spLocks noGrp="1"/>
          </p:cNvSpPr>
          <p:nvPr>
            <p:ph type="sldNum" sz="quarter" idx="10"/>
          </p:nvPr>
        </p:nvSpPr>
        <p:spPr/>
        <p:txBody>
          <a:bodyPr/>
          <a:lstStyle/>
          <a:p>
            <a:fld id="{895303FF-4F0E-4AA1-98AF-29D29D0B9880}" type="slidenum">
              <a:rPr lang="en-US" smtClean="0"/>
              <a:pPr/>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853379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LEED V4</a:t>
            </a:r>
            <a:r>
              <a:rPr lang="en-US" baseline="0" dirty="0"/>
              <a:t> strives to shift the focus of energy modeling from accounting tool to design tool</a:t>
            </a:r>
          </a:p>
          <a:p>
            <a:r>
              <a:rPr lang="en-US" baseline="0" dirty="0"/>
              <a:t>Introduces performance target (post-construction energy use intensity)</a:t>
            </a:r>
            <a:endParaRPr lang="en-US" dirty="0"/>
          </a:p>
        </p:txBody>
      </p:sp>
      <p:sp>
        <p:nvSpPr>
          <p:cNvPr id="4" name="Slide Number Placeholder 3"/>
          <p:cNvSpPr>
            <a:spLocks noGrp="1"/>
          </p:cNvSpPr>
          <p:nvPr>
            <p:ph type="sldNum" sz="quarter" idx="10"/>
          </p:nvPr>
        </p:nvSpPr>
        <p:spPr/>
        <p:txBody>
          <a:bodyPr/>
          <a:lstStyle/>
          <a:p>
            <a:fld id="{895303FF-4F0E-4AA1-98AF-29D29D0B9880}" type="slidenum">
              <a:rPr lang="en-US" smtClean="0">
                <a:solidFill>
                  <a:prstClr val="black"/>
                </a:solidFill>
              </a:rPr>
              <a:pPr/>
              <a:t>11</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65796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ASHRAE Guideline 14 and the International Performance Measurement &amp; Verification Protocol (IPMVP) describe model calibration methodology</a:t>
            </a:r>
          </a:p>
          <a:p>
            <a:endParaRPr lang="en-US" dirty="0"/>
          </a:p>
        </p:txBody>
      </p:sp>
      <p:sp>
        <p:nvSpPr>
          <p:cNvPr id="4" name="Slide Number Placeholder 3"/>
          <p:cNvSpPr>
            <a:spLocks noGrp="1"/>
          </p:cNvSpPr>
          <p:nvPr>
            <p:ph type="sldNum" sz="quarter" idx="10"/>
          </p:nvPr>
        </p:nvSpPr>
        <p:spPr/>
        <p:txBody>
          <a:bodyPr/>
          <a:lstStyle/>
          <a:p>
            <a:fld id="{895303FF-4F0E-4AA1-98AF-29D29D0B9880}" type="slidenum">
              <a:rPr lang="en-US" smtClean="0">
                <a:solidFill>
                  <a:prstClr val="black"/>
                </a:solidFill>
              </a:rPr>
              <a:pPr/>
              <a:t>12</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3539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p>
        </p:txBody>
      </p:sp>
      <p:sp>
        <p:nvSpPr>
          <p:cNvPr id="4" name="Slide Number Placeholder 3"/>
          <p:cNvSpPr>
            <a:spLocks noGrp="1"/>
          </p:cNvSpPr>
          <p:nvPr>
            <p:ph type="sldNum" sz="quarter" idx="10"/>
          </p:nvPr>
        </p:nvSpPr>
        <p:spPr/>
        <p:txBody>
          <a:bodyPr/>
          <a:lstStyle/>
          <a:p>
            <a:fld id="{895303FF-4F0E-4AA1-98AF-29D29D0B9880}" type="slidenum">
              <a:rPr lang="en-US" smtClean="0"/>
              <a:pPr/>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743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hlinkClick r:id="rId3"/>
              </a:rPr>
              <a:t>: http://www.aia.org/aiaucmp/groups/aia/documents/pdf/aiab107447.pdf</a:t>
            </a:r>
            <a:endParaRPr lang="en-US" dirty="0"/>
          </a:p>
          <a:p>
            <a:r>
              <a:rPr lang="en-US" sz="4800" b="1" dirty="0"/>
              <a:t>Energy Simulation </a:t>
            </a:r>
            <a:r>
              <a:rPr lang="en-US" sz="3600" dirty="0"/>
              <a:t>is the key to meeting the 2030 Challenge goals</a:t>
            </a:r>
          </a:p>
          <a:p>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This negates the need to either undo design decisions that have already been made in exchange for improved performance, or altogether forgo those options because the project is too far down the road.”</a:t>
            </a:r>
            <a:endParaRPr lang="en-US" sz="3200" b="1" dirty="0"/>
          </a:p>
          <a:p>
            <a:r>
              <a:rPr lang="en-US" sz="3600" dirty="0"/>
              <a:t>Modeling projects early informs the interplay between aesthetics and efficiency in the initial stages of the project. This helps avoid undoing early decisions or forgoing potential benefits</a:t>
            </a:r>
          </a:p>
          <a:p>
            <a:endParaRPr lang="en-US" sz="3600" dirty="0"/>
          </a:p>
          <a:p>
            <a:r>
              <a:rPr lang="en-US" sz="3600" dirty="0"/>
              <a:t>Modeling responsibilities vary based on type of project and design team</a:t>
            </a:r>
          </a:p>
          <a:p>
            <a:endParaRPr lang="en-US" sz="3600" dirty="0"/>
          </a:p>
          <a:p>
            <a:r>
              <a:rPr lang="en-US" sz="3600" dirty="0"/>
              <a:t>AIA encourages architects to incorporate modeling into their practices</a:t>
            </a:r>
          </a:p>
          <a:p>
            <a:pPr lvl="1"/>
            <a:r>
              <a:rPr lang="en-US" sz="3300" dirty="0"/>
              <a:t>Explore iterative analysis during design</a:t>
            </a:r>
          </a:p>
          <a:p>
            <a:pPr lvl="1"/>
            <a:r>
              <a:rPr lang="en-US" sz="3300" dirty="0"/>
              <a:t>Reduce communication lag with consultants</a:t>
            </a:r>
          </a:p>
          <a:p>
            <a:endParaRPr lang="en-US" sz="3600" dirty="0"/>
          </a:p>
          <a:p>
            <a:endParaRPr lang="en-US" sz="3600" dirty="0"/>
          </a:p>
          <a:p>
            <a:endParaRPr lang="en-US" sz="3600" dirty="0"/>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895303FF-4F0E-4AA1-98AF-29D29D0B9880}" type="slidenum">
              <a:rPr lang="en-US" smtClean="0"/>
              <a:pPr/>
              <a:t>16</a:t>
            </a:fld>
            <a:endParaRPr lang="en-US"/>
          </a:p>
        </p:txBody>
      </p:sp>
    </p:spTree>
    <p:extLst>
      <p:ext uri="{BB962C8B-B14F-4D97-AF65-F5344CB8AC3E}">
        <p14:creationId xmlns:p14="http://schemas.microsoft.com/office/powerpoint/2010/main" val="220900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se Bullets">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5410200" cy="201706"/>
          </a:xfrm>
        </p:spPr>
        <p:txBody>
          <a:bodyPr/>
          <a:lstStyle>
            <a:lvl1pPr>
              <a:lnSpc>
                <a:spcPts val="1200"/>
              </a:lnSpc>
              <a:defRPr sz="1000" b="1" kern="600" cap="all" spc="0" baseline="0">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lvl2pPr marL="342900" indent="-342900">
              <a:defRPr/>
            </a:lvl2pPr>
            <a:lvl3pPr marL="685800" indent="-342900">
              <a:defRPr/>
            </a:lvl3pPr>
            <a:lvl4pPr marL="1028700" indent="-342900">
              <a:defRPr/>
            </a:lvl4pPr>
            <a:lvl5pPr marL="1371600" indent="-3429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EE4848-AA8F-44CF-B034-DBDA6B8A4AA1}"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CB276-6E70-4686-A9F0-F69CF545DE7D}" type="slidenum">
              <a:rPr lang="en-US" smtClean="0"/>
              <a:t>‹#›</a:t>
            </a:fld>
            <a:endParaRPr lang="en-US"/>
          </a:p>
        </p:txBody>
      </p:sp>
    </p:spTree>
    <p:extLst>
      <p:ext uri="{BB962C8B-B14F-4D97-AF65-F5344CB8AC3E}">
        <p14:creationId xmlns:p14="http://schemas.microsoft.com/office/powerpoint/2010/main" val="83099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 Colum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85800" y="1825625"/>
            <a:ext cx="5257800" cy="4343400"/>
          </a:xfrm>
        </p:spPr>
        <p:txBody>
          <a:bodyPr/>
          <a:lstStyle>
            <a:lvl2pPr marL="342900" indent="-342900">
              <a:defRPr/>
            </a:lvl2pPr>
            <a:lvl3pPr marL="685800" indent="-342900">
              <a:defRPr/>
            </a:lvl3pPr>
            <a:lvl4pPr marL="1028700" indent="-342900">
              <a:defRPr/>
            </a:lvl4pPr>
            <a:lvl5pPr marL="1371600" indent="-3429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EE4848-AA8F-44CF-B034-DBDA6B8A4AA1}"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CB276-6E70-4686-A9F0-F69CF545DE7D}" type="slidenum">
              <a:rPr lang="en-US" smtClean="0"/>
              <a:t>‹#›</a:t>
            </a:fld>
            <a:endParaRPr lang="en-US"/>
          </a:p>
        </p:txBody>
      </p:sp>
      <p:sp>
        <p:nvSpPr>
          <p:cNvPr id="7" name="Content Placeholder 2"/>
          <p:cNvSpPr>
            <a:spLocks noGrp="1"/>
          </p:cNvSpPr>
          <p:nvPr>
            <p:ph idx="13"/>
          </p:nvPr>
        </p:nvSpPr>
        <p:spPr>
          <a:xfrm>
            <a:off x="6245352" y="1825625"/>
            <a:ext cx="5257800" cy="4343400"/>
          </a:xfrm>
        </p:spPr>
        <p:txBody>
          <a:bodyPr/>
          <a:lstStyle>
            <a:lvl2pPr marL="342900" indent="-342900">
              <a:defRPr/>
            </a:lvl2pPr>
            <a:lvl3pPr marL="685800" indent="-342900">
              <a:defRPr/>
            </a:lvl3pPr>
            <a:lvl4pPr marL="1028700" indent="-342900">
              <a:defRPr/>
            </a:lvl4pPr>
            <a:lvl5pPr marL="1371600" indent="-3429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560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 Colum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85800" y="1825625"/>
            <a:ext cx="3474720" cy="4343400"/>
          </a:xfrm>
        </p:spPr>
        <p:txBody>
          <a:bodyPr/>
          <a:lstStyle>
            <a:lvl2pPr marL="342900" indent="-342900">
              <a:defRPr/>
            </a:lvl2pPr>
            <a:lvl3pPr marL="685800" indent="-342900">
              <a:defRPr/>
            </a:lvl3pPr>
            <a:lvl4pPr marL="1028700" indent="-342900">
              <a:defRPr/>
            </a:lvl4pPr>
            <a:lvl5pPr marL="1371600" indent="-3429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EE4848-AA8F-44CF-B034-DBDA6B8A4AA1}"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CB276-6E70-4686-A9F0-F69CF545DE7D}" type="slidenum">
              <a:rPr lang="en-US" smtClean="0"/>
              <a:t>‹#›</a:t>
            </a:fld>
            <a:endParaRPr lang="en-US"/>
          </a:p>
        </p:txBody>
      </p:sp>
      <p:sp>
        <p:nvSpPr>
          <p:cNvPr id="7" name="Content Placeholder 2"/>
          <p:cNvSpPr>
            <a:spLocks noGrp="1"/>
          </p:cNvSpPr>
          <p:nvPr>
            <p:ph idx="13"/>
          </p:nvPr>
        </p:nvSpPr>
        <p:spPr>
          <a:xfrm>
            <a:off x="8028432" y="1825625"/>
            <a:ext cx="3474720" cy="4343400"/>
          </a:xfrm>
        </p:spPr>
        <p:txBody>
          <a:bodyPr/>
          <a:lstStyle>
            <a:lvl2pPr marL="342900" indent="-342900">
              <a:defRPr/>
            </a:lvl2pPr>
            <a:lvl3pPr marL="685800" indent="-342900">
              <a:defRPr/>
            </a:lvl3pPr>
            <a:lvl4pPr marL="1028700" indent="-342900">
              <a:defRPr/>
            </a:lvl4pPr>
            <a:lvl5pPr marL="1371600" indent="-3429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4357116" y="1825625"/>
            <a:ext cx="3474720" cy="4343400"/>
          </a:xfrm>
        </p:spPr>
        <p:txBody>
          <a:bodyPr/>
          <a:lstStyle>
            <a:lvl2pPr marL="342900" indent="-342900">
              <a:defRPr/>
            </a:lvl2pPr>
            <a:lvl3pPr marL="685800" indent="-342900">
              <a:defRPr/>
            </a:lvl3pPr>
            <a:lvl4pPr marL="1028700" indent="-342900">
              <a:defRPr/>
            </a:lvl4pPr>
            <a:lvl5pPr marL="1371600" indent="-3429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7831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S w Color">
    <p:spTree>
      <p:nvGrpSpPr>
        <p:cNvPr id="1" name=""/>
        <p:cNvGrpSpPr/>
        <p:nvPr/>
      </p:nvGrpSpPr>
      <p:grpSpPr>
        <a:xfrm>
          <a:off x="0" y="0"/>
          <a:ext cx="0" cy="0"/>
          <a:chOff x="0" y="0"/>
          <a:chExt cx="0" cy="0"/>
        </a:xfrm>
      </p:grpSpPr>
      <p:sp>
        <p:nvSpPr>
          <p:cNvPr id="11" name="Title 1"/>
          <p:cNvSpPr>
            <a:spLocks noGrp="1"/>
          </p:cNvSpPr>
          <p:nvPr>
            <p:ph type="ctrTitle"/>
          </p:nvPr>
        </p:nvSpPr>
        <p:spPr>
          <a:xfrm>
            <a:off x="914400" y="283890"/>
            <a:ext cx="10363200" cy="566759"/>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932689" y="739440"/>
            <a:ext cx="10326624" cy="419559"/>
          </a:xfrm>
          <a:prstGeom prst="rect">
            <a:avLst/>
          </a:prstGeom>
        </p:spPr>
        <p:txBody>
          <a:bodyPr vert="horz" lIns="61161" tIns="30581" rIns="61161" bIns="3058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872" dirty="0"/>
          </a:p>
        </p:txBody>
      </p:sp>
      <p:sp>
        <p:nvSpPr>
          <p:cNvPr id="13" name="Subtitle 2"/>
          <p:cNvSpPr txBox="1">
            <a:spLocks/>
          </p:cNvSpPr>
          <p:nvPr userDrawn="1"/>
        </p:nvSpPr>
        <p:spPr>
          <a:xfrm>
            <a:off x="932689" y="739440"/>
            <a:ext cx="10326624" cy="419559"/>
          </a:xfrm>
          <a:prstGeom prst="rect">
            <a:avLst/>
          </a:prstGeom>
        </p:spPr>
        <p:txBody>
          <a:bodyPr vert="horz" lIns="61161" tIns="30581" rIns="61161" bIns="30581"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872" dirty="0"/>
          </a:p>
        </p:txBody>
      </p:sp>
      <p:sp>
        <p:nvSpPr>
          <p:cNvPr id="15" name="Subtitle 2"/>
          <p:cNvSpPr>
            <a:spLocks noGrp="1"/>
          </p:cNvSpPr>
          <p:nvPr>
            <p:ph type="subTitle" idx="1"/>
          </p:nvPr>
        </p:nvSpPr>
        <p:spPr>
          <a:xfrm>
            <a:off x="926339" y="757936"/>
            <a:ext cx="10326624" cy="537940"/>
          </a:xfrm>
        </p:spPr>
        <p:txBody>
          <a:bodyPr>
            <a:noAutofit/>
          </a:bodyPr>
          <a:lstStyle>
            <a:lvl1pPr>
              <a:defRPr sz="1013" b="1">
                <a:solidFill>
                  <a:schemeClr val="tx2"/>
                </a:solidFill>
              </a:defRPr>
            </a:lvl1pPr>
          </a:lstStyle>
          <a:p>
            <a:r>
              <a:rPr lang="en-US" dirty="0"/>
              <a:t>Click to edit Master subtitle style</a:t>
            </a:r>
          </a:p>
        </p:txBody>
      </p:sp>
      <p:sp>
        <p:nvSpPr>
          <p:cNvPr id="3" name="Text Placeholder 2"/>
          <p:cNvSpPr>
            <a:spLocks noGrp="1"/>
          </p:cNvSpPr>
          <p:nvPr>
            <p:ph type="body" sz="quarter" idx="10"/>
          </p:nvPr>
        </p:nvSpPr>
        <p:spPr>
          <a:xfrm>
            <a:off x="914127" y="1385433"/>
            <a:ext cx="10338836" cy="4605944"/>
          </a:xfrm>
        </p:spPr>
        <p:txBody>
          <a:bodyPr/>
          <a:lstStyle>
            <a:lvl1pPr marL="192857" indent="-192857" algn="l">
              <a:buFont typeface="Arial" panose="020B0604020202020204" pitchFamily="34" charset="0"/>
              <a:buChar char="•"/>
              <a:defRPr sz="1519" b="1">
                <a:solidFill>
                  <a:schemeClr val="tx1"/>
                </a:solidFill>
              </a:defRPr>
            </a:lvl1pPr>
            <a:lvl2pPr marL="498662" indent="-192857" algn="l">
              <a:buFont typeface="Arial" panose="020B0604020202020204" pitchFamily="34" charset="0"/>
              <a:buChar char="•"/>
              <a:defRPr sz="1350">
                <a:solidFill>
                  <a:schemeClr val="tx1"/>
                </a:solidFill>
              </a:defRPr>
            </a:lvl2pPr>
            <a:lvl3pPr marL="772325" indent="-160715" algn="l">
              <a:buFont typeface="Arial" panose="020B0604020202020204" pitchFamily="34" charset="0"/>
              <a:buChar char="•"/>
              <a:defRPr sz="1125">
                <a:solidFill>
                  <a:schemeClr val="tx1"/>
                </a:solidFill>
              </a:defRPr>
            </a:lvl3pPr>
            <a:lvl4pPr marL="1045989" indent="-128572" algn="l">
              <a:buFont typeface="Arial" panose="020B0604020202020204" pitchFamily="34" charset="0"/>
              <a:buChar char="•"/>
              <a:defRPr sz="900">
                <a:solidFill>
                  <a:schemeClr val="tx1"/>
                </a:solidFill>
              </a:defRPr>
            </a:lvl4pPr>
            <a:lvl5pPr marL="1351794" indent="-128572" algn="l">
              <a:buFont typeface="Arial" panose="020B0604020202020204" pitchFamily="34" charset="0"/>
              <a:buChar char="•"/>
              <a:defRPr sz="788">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031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40"/>
            <a:ext cx="10972800" cy="944561"/>
          </a:xfrm>
          <a:prstGeom prst="rect">
            <a:avLst/>
          </a:prstGeom>
        </p:spPr>
        <p:txBody>
          <a:bodyPr vert="horz" lIns="91440" tIns="45720" rIns="91440" bIns="45720" rtlCol="0" anchor="b" anchorCtr="0">
            <a:normAutofit/>
          </a:bodyPr>
          <a:lstStyle/>
          <a:p>
            <a:r>
              <a:rPr lang="en-US" dirty="0"/>
              <a:t>Click to edit Master title style</a:t>
            </a:r>
          </a:p>
        </p:txBody>
      </p:sp>
      <p:sp>
        <p:nvSpPr>
          <p:cNvPr id="9" name="Text Placeholder 2"/>
          <p:cNvSpPr>
            <a:spLocks noGrp="1"/>
          </p:cNvSpPr>
          <p:nvPr>
            <p:ph idx="1"/>
          </p:nvPr>
        </p:nvSpPr>
        <p:spPr>
          <a:xfrm>
            <a:off x="609600" y="1371602"/>
            <a:ext cx="10972800" cy="4498847"/>
          </a:xfrm>
          <a:prstGeom prst="rect">
            <a:avLst/>
          </a:prstGeom>
        </p:spPr>
        <p:txBody>
          <a:bodyPr vert="horz" lIns="91440" tIns="45720" rIns="91440" bIns="45720" rtlCol="0">
            <a:normAutofit/>
          </a:bodyPr>
          <a:lstStyle>
            <a:lvl1pPr marL="228600" indent="-228600">
              <a:buClr>
                <a:srgbClr val="66CC33"/>
              </a:buClr>
              <a:buFont typeface="Arial" pitchFamily="34" charset="0"/>
              <a:buChar char="▪"/>
              <a:defRPr/>
            </a:lvl1pPr>
            <a:lvl2pPr>
              <a:buClr>
                <a:srgbClr val="66CC33"/>
              </a:buClr>
              <a:defRPr>
                <a:solidFill>
                  <a:schemeClr val="tx1"/>
                </a:solidFill>
              </a:defRPr>
            </a:lvl2pPr>
            <a:lvl4pPr>
              <a:buClr>
                <a:srgbClr val="66CC33"/>
              </a:buCl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8737600" y="6492876"/>
            <a:ext cx="28448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FA4E9724-46C2-4DBD-9A7E-526720DC8474}" type="slidenum">
              <a:rPr lang="en-US" smtClean="0"/>
              <a:pPr/>
              <a:t>‹#›</a:t>
            </a:fld>
            <a:endParaRPr lang="en-US" dirty="0"/>
          </a:p>
        </p:txBody>
      </p:sp>
      <p:sp>
        <p:nvSpPr>
          <p:cNvPr id="12" name="Footer Placeholder 5"/>
          <p:cNvSpPr>
            <a:spLocks noGrp="1"/>
          </p:cNvSpPr>
          <p:nvPr>
            <p:ph type="ftr" sz="quarter" idx="11"/>
          </p:nvPr>
        </p:nvSpPr>
        <p:spPr>
          <a:xfrm>
            <a:off x="508000" y="6521615"/>
            <a:ext cx="7112000" cy="336386"/>
          </a:xfrm>
          <a:prstGeom prst="rect">
            <a:avLst/>
          </a:prstGeom>
        </p:spPr>
        <p:txBody>
          <a:bodyPr/>
          <a:lstStyle>
            <a:lvl1pPr>
              <a:defRPr sz="1100">
                <a:solidFill>
                  <a:schemeClr val="bg1"/>
                </a:solidFill>
                <a:latin typeface="Arial" pitchFamily="34" charset="0"/>
                <a:cs typeface="Arial" pitchFamily="34" charset="0"/>
              </a:defRPr>
            </a:lvl1pPr>
          </a:lstStyle>
          <a:p>
            <a:endParaRPr lang="en-US" dirty="0"/>
          </a:p>
        </p:txBody>
      </p:sp>
      <p:cxnSp>
        <p:nvCxnSpPr>
          <p:cNvPr id="14" name="Straight Connector 13"/>
          <p:cNvCxnSpPr/>
          <p:nvPr userDrawn="1"/>
        </p:nvCxnSpPr>
        <p:spPr>
          <a:xfrm>
            <a:off x="2844800" y="-1037192"/>
            <a:ext cx="10871200" cy="0"/>
          </a:xfrm>
          <a:prstGeom prst="line">
            <a:avLst/>
          </a:prstGeom>
          <a:ln w="12700">
            <a:solidFill>
              <a:srgbClr val="0899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94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se 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5410200" cy="201706"/>
          </a:xfrm>
        </p:spPr>
        <p:txBody>
          <a:bodyPr/>
          <a:lstStyle>
            <a:lvl1pPr>
              <a:lnSpc>
                <a:spcPts val="1200"/>
              </a:lnSpc>
              <a:defRPr sz="1000" b="1" kern="600" cap="all" spc="0" baseline="0">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lvl2pPr marL="396875" indent="-396875">
              <a:buFont typeface="+mj-lt"/>
              <a:buAutoNum type="arabicPeriod"/>
              <a:defRPr/>
            </a:lvl2pPr>
            <a:lvl3pPr marL="803275" indent="-406400">
              <a:buFont typeface="+mj-lt"/>
              <a:buAutoNum type="arabicPeriod"/>
              <a:defRPr/>
            </a:lvl3pPr>
            <a:lvl4pPr marL="1200150" indent="-396875">
              <a:buFont typeface="+mj-lt"/>
              <a:buAutoNum type="arabicPeriod"/>
              <a:defRPr/>
            </a:lvl4pPr>
            <a:lvl5pPr marL="1598613" indent="-398463">
              <a:buFont typeface="+mj-lt"/>
              <a:buAutoNum type="arabicPeriod"/>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EE4848-AA8F-44CF-B034-DBDA6B8A4AA1}"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CB276-6E70-4686-A9F0-F69CF545DE7D}" type="slidenum">
              <a:rPr lang="en-US" smtClean="0"/>
              <a:t>‹#›</a:t>
            </a:fld>
            <a:endParaRPr lang="en-US"/>
          </a:p>
        </p:txBody>
      </p:sp>
    </p:spTree>
    <p:extLst>
      <p:ext uri="{BB962C8B-B14F-4D97-AF65-F5344CB8AC3E}">
        <p14:creationId xmlns:p14="http://schemas.microsoft.com/office/powerpoint/2010/main" val="400063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e Bullets Larger">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5410200" cy="201706"/>
          </a:xfrm>
        </p:spPr>
        <p:txBody>
          <a:bodyPr/>
          <a:lstStyle>
            <a:lvl1pPr>
              <a:lnSpc>
                <a:spcPts val="1200"/>
              </a:lnSpc>
              <a:defRPr sz="1000" b="1" kern="600" cap="all" spc="0" baseline="0">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Aft>
                <a:spcPts val="3000"/>
              </a:spcAft>
              <a:defRPr sz="4150"/>
            </a:lvl1pPr>
            <a:lvl2pPr marL="461963" indent="-461963">
              <a:lnSpc>
                <a:spcPct val="100000"/>
              </a:lnSpc>
              <a:spcAft>
                <a:spcPts val="3000"/>
              </a:spcAft>
              <a:defRPr sz="4150"/>
            </a:lvl2pPr>
            <a:lvl3pPr marL="914400" indent="-452438">
              <a:lnSpc>
                <a:spcPct val="100000"/>
              </a:lnSpc>
              <a:spcAft>
                <a:spcPts val="3000"/>
              </a:spcAft>
              <a:defRPr sz="4150"/>
            </a:lvl3pPr>
            <a:lvl4pPr marL="1376363" indent="-461963">
              <a:lnSpc>
                <a:spcPct val="100000"/>
              </a:lnSpc>
              <a:spcAft>
                <a:spcPts val="3000"/>
              </a:spcAft>
              <a:defRPr sz="4150"/>
            </a:lvl4pPr>
            <a:lvl5pPr marL="1828800" indent="-452438">
              <a:lnSpc>
                <a:spcPct val="100000"/>
              </a:lnSpc>
              <a:spcAft>
                <a:spcPts val="3000"/>
              </a:spcAft>
              <a:defRPr sz="4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EE4848-AA8F-44CF-B034-DBDA6B8A4AA1}"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CB276-6E70-4686-A9F0-F69CF545DE7D}" type="slidenum">
              <a:rPr lang="en-US" smtClean="0"/>
              <a:t>‹#›</a:t>
            </a:fld>
            <a:endParaRPr lang="en-US"/>
          </a:p>
        </p:txBody>
      </p:sp>
    </p:spTree>
    <p:extLst>
      <p:ext uri="{BB962C8B-B14F-4D97-AF65-F5344CB8AC3E}">
        <p14:creationId xmlns:p14="http://schemas.microsoft.com/office/powerpoint/2010/main" val="251627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e Numbered List Larger">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5410200" cy="201706"/>
          </a:xfrm>
        </p:spPr>
        <p:txBody>
          <a:bodyPr/>
          <a:lstStyle>
            <a:lvl1pPr>
              <a:lnSpc>
                <a:spcPts val="1200"/>
              </a:lnSpc>
              <a:defRPr sz="1000" b="1" kern="600" cap="all" spc="0" baseline="0">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Aft>
                <a:spcPts val="3000"/>
              </a:spcAft>
              <a:defRPr sz="4150"/>
            </a:lvl1pPr>
            <a:lvl2pPr marL="574675" indent="-574675">
              <a:lnSpc>
                <a:spcPct val="100000"/>
              </a:lnSpc>
              <a:spcAft>
                <a:spcPts val="3000"/>
              </a:spcAft>
              <a:buFont typeface="+mj-lt"/>
              <a:buAutoNum type="arabicPeriod"/>
              <a:defRPr sz="4150"/>
            </a:lvl2pPr>
            <a:lvl3pPr marL="1147763" indent="-573088">
              <a:lnSpc>
                <a:spcPct val="100000"/>
              </a:lnSpc>
              <a:spcAft>
                <a:spcPts val="3000"/>
              </a:spcAft>
              <a:buFont typeface="+mj-lt"/>
              <a:buAutoNum type="arabicPeriod"/>
              <a:defRPr sz="4150"/>
            </a:lvl3pPr>
            <a:lvl4pPr marL="1711325" indent="-563563">
              <a:lnSpc>
                <a:spcPct val="100000"/>
              </a:lnSpc>
              <a:spcAft>
                <a:spcPts val="3000"/>
              </a:spcAft>
              <a:buFont typeface="+mj-lt"/>
              <a:buAutoNum type="arabicPeriod"/>
              <a:defRPr sz="4150"/>
            </a:lvl4pPr>
            <a:lvl5pPr marL="2286000" indent="-574675">
              <a:lnSpc>
                <a:spcPct val="100000"/>
              </a:lnSpc>
              <a:spcAft>
                <a:spcPts val="3000"/>
              </a:spcAft>
              <a:buFont typeface="+mj-lt"/>
              <a:buAutoNum type="arabicPeriod"/>
              <a:defRPr sz="41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EE4848-AA8F-44CF-B034-DBDA6B8A4AA1}"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CB276-6E70-4686-A9F0-F69CF545DE7D}" type="slidenum">
              <a:rPr lang="en-US" smtClean="0"/>
              <a:t>‹#›</a:t>
            </a:fld>
            <a:endParaRPr lang="en-US"/>
          </a:p>
        </p:txBody>
      </p:sp>
    </p:spTree>
    <p:extLst>
      <p:ext uri="{BB962C8B-B14F-4D97-AF65-F5344CB8AC3E}">
        <p14:creationId xmlns:p14="http://schemas.microsoft.com/office/powerpoint/2010/main" val="83353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99925"/>
            <a:ext cx="10817352" cy="1693862"/>
          </a:xfrm>
        </p:spPr>
        <p:txBody>
          <a:bodyPr anchor="b"/>
          <a:lstStyle/>
          <a:p>
            <a:r>
              <a:rPr lang="en-US" dirty="0"/>
              <a:t>Click to edit Master title style</a:t>
            </a:r>
          </a:p>
        </p:txBody>
      </p:sp>
      <p:sp>
        <p:nvSpPr>
          <p:cNvPr id="3" name="Date Placeholder 2"/>
          <p:cNvSpPr>
            <a:spLocks noGrp="1"/>
          </p:cNvSpPr>
          <p:nvPr>
            <p:ph type="dt" sz="half" idx="10"/>
          </p:nvPr>
        </p:nvSpPr>
        <p:spPr/>
        <p:txBody>
          <a:bodyPr/>
          <a:lstStyle/>
          <a:p>
            <a:fld id="{A0EE4848-AA8F-44CF-B034-DBDA6B8A4AA1}" type="datetimeFigureOut">
              <a:rPr lang="en-US" smtClean="0"/>
              <a:pPr/>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CB276-6E70-4686-A9F0-F69CF545DE7D}" type="slidenum">
              <a:rPr lang="en-US" smtClean="0"/>
              <a:pPr/>
              <a:t>‹#›</a:t>
            </a:fld>
            <a:endParaRPr lang="en-US"/>
          </a:p>
        </p:txBody>
      </p:sp>
      <p:sp>
        <p:nvSpPr>
          <p:cNvPr id="10" name="Text Placeholder 9"/>
          <p:cNvSpPr>
            <a:spLocks noGrp="1"/>
          </p:cNvSpPr>
          <p:nvPr>
            <p:ph type="body" sz="quarter" idx="13"/>
          </p:nvPr>
        </p:nvSpPr>
        <p:spPr>
          <a:xfrm>
            <a:off x="685800" y="3959124"/>
            <a:ext cx="10817225" cy="369887"/>
          </a:xfrm>
        </p:spPr>
        <p:txBody>
          <a:bodyPr/>
          <a:lstStyle>
            <a:lvl1pPr>
              <a:defRPr sz="2200"/>
            </a:lvl1pPr>
          </a:lstStyle>
          <a:p>
            <a:pPr lvl="0"/>
            <a:r>
              <a:rPr lang="en-US" dirty="0"/>
              <a:t>Edit Master text styles</a:t>
            </a:r>
          </a:p>
          <a:p>
            <a:pPr lvl="1"/>
            <a:endParaRPr lang="en-US" dirty="0"/>
          </a:p>
        </p:txBody>
      </p:sp>
      <p:sp>
        <p:nvSpPr>
          <p:cNvPr id="8" name="Picture Placeholder 6"/>
          <p:cNvSpPr>
            <a:spLocks noGrp="1"/>
          </p:cNvSpPr>
          <p:nvPr userDrawn="1"/>
        </p:nvSpPr>
        <p:spPr>
          <a:xfrm>
            <a:off x="685800" y="451256"/>
            <a:ext cx="1614488" cy="635000"/>
          </a:xfrm>
          <a:prstGeom prst="rect">
            <a:avLst/>
          </a:prstGeom>
        </p:spPr>
        <p:txBody>
          <a:bodyPr vert="horz" lIns="0" tIns="0" rIns="0" bIns="0" rtlCol="0" anchor="t" anchorCtr="0">
            <a:noAutofit/>
          </a:bodyPr>
          <a:lstStyle>
            <a:lvl1pPr marL="0" indent="0" algn="l" defTabSz="914400" rtl="0" eaLnBrk="1" latinLnBrk="0" hangingPunct="1">
              <a:lnSpc>
                <a:spcPts val="3200"/>
              </a:lnSpc>
              <a:spcBef>
                <a:spcPts val="0"/>
              </a:spcBef>
              <a:spcAft>
                <a:spcPts val="3000"/>
              </a:spcAft>
              <a:buFont typeface="Arial" panose="020B0604020202020204" pitchFamily="34" charset="0"/>
              <a:buNone/>
              <a:defRPr sz="2600" kern="600" baseline="0">
                <a:solidFill>
                  <a:schemeClr val="tx1"/>
                </a:solidFill>
                <a:latin typeface="+mn-lt"/>
                <a:ea typeface="+mn-ea"/>
                <a:cs typeface="+mn-cs"/>
              </a:defRPr>
            </a:lvl1pPr>
            <a:lvl2pPr marL="341313" indent="-341313" algn="l" defTabSz="914400" rtl="0" eaLnBrk="1" latinLnBrk="0" hangingPunct="1">
              <a:lnSpc>
                <a:spcPts val="3200"/>
              </a:lnSpc>
              <a:spcBef>
                <a:spcPts val="0"/>
              </a:spcBef>
              <a:spcAft>
                <a:spcPts val="3000"/>
              </a:spcAft>
              <a:buFont typeface="Arial" panose="020B0604020202020204" pitchFamily="34" charset="0"/>
              <a:buChar char="•"/>
              <a:defRPr sz="2600" kern="600" baseline="0">
                <a:solidFill>
                  <a:schemeClr val="tx1"/>
                </a:solidFill>
                <a:latin typeface="+mn-lt"/>
                <a:ea typeface="+mn-ea"/>
                <a:cs typeface="+mn-cs"/>
              </a:defRPr>
            </a:lvl2pPr>
            <a:lvl3pPr marL="690563" indent="-349250" algn="l" defTabSz="914400" rtl="0" eaLnBrk="1" latinLnBrk="0" hangingPunct="1">
              <a:lnSpc>
                <a:spcPts val="3200"/>
              </a:lnSpc>
              <a:spcBef>
                <a:spcPts val="0"/>
              </a:spcBef>
              <a:spcAft>
                <a:spcPts val="3000"/>
              </a:spcAft>
              <a:buFont typeface="Arial" panose="020B0604020202020204" pitchFamily="34" charset="0"/>
              <a:buChar char="•"/>
              <a:defRPr sz="2600" kern="600" baseline="0">
                <a:solidFill>
                  <a:schemeClr val="tx1"/>
                </a:solidFill>
                <a:latin typeface="+mn-lt"/>
                <a:ea typeface="+mn-ea"/>
                <a:cs typeface="+mn-cs"/>
              </a:defRPr>
            </a:lvl3pPr>
            <a:lvl4pPr marL="1030288" indent="-339725" algn="l" defTabSz="914400" rtl="0" eaLnBrk="1" latinLnBrk="0" hangingPunct="1">
              <a:lnSpc>
                <a:spcPts val="3200"/>
              </a:lnSpc>
              <a:spcBef>
                <a:spcPts val="0"/>
              </a:spcBef>
              <a:spcAft>
                <a:spcPts val="3000"/>
              </a:spcAft>
              <a:buFont typeface="Arial" panose="020B0604020202020204" pitchFamily="34" charset="0"/>
              <a:buChar char="•"/>
              <a:defRPr sz="2600" kern="600" baseline="0">
                <a:solidFill>
                  <a:schemeClr val="tx1"/>
                </a:solidFill>
                <a:latin typeface="+mn-lt"/>
                <a:ea typeface="+mn-ea"/>
                <a:cs typeface="+mn-cs"/>
              </a:defRPr>
            </a:lvl4pPr>
            <a:lvl5pPr marL="1371600" indent="-341313" algn="l" defTabSz="914400" rtl="0" eaLnBrk="1" latinLnBrk="0" hangingPunct="1">
              <a:lnSpc>
                <a:spcPts val="3200"/>
              </a:lnSpc>
              <a:spcBef>
                <a:spcPts val="0"/>
              </a:spcBef>
              <a:spcAft>
                <a:spcPts val="3000"/>
              </a:spcAft>
              <a:buFont typeface="Arial" panose="020B0604020202020204" pitchFamily="34" charset="0"/>
              <a:buChar char="•"/>
              <a:defRPr sz="2600" kern="6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Chapter logo here</a:t>
            </a:r>
          </a:p>
        </p:txBody>
      </p:sp>
    </p:spTree>
    <p:extLst>
      <p:ext uri="{BB962C8B-B14F-4D97-AF65-F5344CB8AC3E}">
        <p14:creationId xmlns:p14="http://schemas.microsoft.com/office/powerpoint/2010/main" val="3392176879"/>
      </p:ext>
    </p:extLst>
  </p:cSld>
  <p:clrMapOvr>
    <a:masterClrMapping/>
  </p:clrMapOvr>
  <p:extLst mod="1">
    <p:ext uri="{DCECCB84-F9BA-43D5-87BE-67443E8EF086}">
      <p15:sldGuideLst xmlns:p15="http://schemas.microsoft.com/office/powerpoint/2012/main">
        <p15:guide id="1" orient="horz"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199"/>
            <a:ext cx="10817352" cy="1614791"/>
          </a:xfrm>
        </p:spPr>
        <p:txBody>
          <a:bodyPr/>
          <a:lstStyle>
            <a:lvl1pPr>
              <a:defRPr b="1">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0EE4848-AA8F-44CF-B034-DBDA6B8A4AA1}" type="datetimeFigureOut">
              <a:rPr lang="en-US" smtClean="0"/>
              <a:pPr/>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CB276-6E70-4686-A9F0-F69CF545DE7D}" type="slidenum">
              <a:rPr lang="en-US" smtClean="0"/>
              <a:pPr/>
              <a:t>‹#›</a:t>
            </a:fld>
            <a:endParaRPr lang="en-US"/>
          </a:p>
        </p:txBody>
      </p:sp>
    </p:spTree>
    <p:extLst>
      <p:ext uri="{BB962C8B-B14F-4D97-AF65-F5344CB8AC3E}">
        <p14:creationId xmlns:p14="http://schemas.microsoft.com/office/powerpoint/2010/main" val="63779863"/>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P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199"/>
            <a:ext cx="10817352" cy="1614791"/>
          </a:xfrm>
        </p:spPr>
        <p:txBody>
          <a:bodyPr/>
          <a:lstStyle>
            <a:lvl1pPr>
              <a:defRPr b="1">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0EE4848-AA8F-44CF-B034-DBDA6B8A4AA1}" type="datetimeFigureOut">
              <a:rPr lang="en-US" smtClean="0"/>
              <a:pPr/>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CB276-6E70-4686-A9F0-F69CF545DE7D}" type="slidenum">
              <a:rPr lang="en-US" smtClean="0"/>
              <a:pPr/>
              <a:t>‹#›</a:t>
            </a:fld>
            <a:endParaRPr lang="en-US"/>
          </a:p>
        </p:txBody>
      </p:sp>
    </p:spTree>
    <p:extLst>
      <p:ext uri="{BB962C8B-B14F-4D97-AF65-F5344CB8AC3E}">
        <p14:creationId xmlns:p14="http://schemas.microsoft.com/office/powerpoint/2010/main" val="1425922788"/>
      </p:ext>
    </p:extLst>
  </p:cSld>
  <p:clrMapOvr>
    <a:masterClrMapping/>
  </p:clrMapOvr>
  <p:extLst>
    <p:ext uri="{DCECCB84-F9BA-43D5-87BE-67443E8EF086}">
      <p15:sldGuideLst xmlns:p15="http://schemas.microsoft.com/office/powerpoint/2012/main">
        <p15:guide id="1" orient="horz" pos="172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225425" indent="-225425">
              <a:lnSpc>
                <a:spcPts val="1900"/>
              </a:lnSpc>
              <a:spcBef>
                <a:spcPts val="1200"/>
              </a:spcBef>
              <a:buFont typeface="+mj-lt"/>
              <a:buAutoNum type="arabicPeriod"/>
              <a:defRPr sz="1600"/>
            </a:lvl1pPr>
            <a:lvl2pPr marL="569913" indent="-225425">
              <a:lnSpc>
                <a:spcPts val="1900"/>
              </a:lnSpc>
              <a:defRPr sz="1600"/>
            </a:lvl2pPr>
            <a:lvl3pPr marL="796925" indent="-227013">
              <a:lnSpc>
                <a:spcPts val="1900"/>
              </a:lnSpc>
              <a:defRPr sz="1600"/>
            </a:lvl3pPr>
            <a:lvl4pPr marL="1031875" indent="-234950">
              <a:lnSpc>
                <a:spcPts val="1900"/>
              </a:lnSpc>
              <a:defRPr sz="1600"/>
            </a:lvl4pPr>
            <a:lvl5pPr marL="1258888" indent="-227013">
              <a:lnSpc>
                <a:spcPts val="1900"/>
              </a:lnSpc>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EE4848-AA8F-44CF-B034-DBDA6B8A4AA1}"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CB276-6E70-4686-A9F0-F69CF545DE7D}" type="slidenum">
              <a:rPr lang="en-US" smtClean="0"/>
              <a:t>‹#›</a:t>
            </a:fld>
            <a:endParaRPr lang="en-US"/>
          </a:p>
        </p:txBody>
      </p:sp>
    </p:spTree>
    <p:extLst>
      <p:ext uri="{BB962C8B-B14F-4D97-AF65-F5344CB8AC3E}">
        <p14:creationId xmlns:p14="http://schemas.microsoft.com/office/powerpoint/2010/main" val="37054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ase Numb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b="1" i="0" baseline="0"/>
            </a:lvl1pPr>
            <a:lvl2pPr marL="457200" indent="-457200">
              <a:buFont typeface="+mj-lt"/>
              <a:buAutoNum type="arabicPeriod"/>
              <a:defRPr/>
            </a:lvl2pPr>
            <a:lvl3pPr marL="800100" indent="-457200">
              <a:buFont typeface="+mj-lt"/>
              <a:buAutoNum type="arabicPeriod"/>
              <a:defRPr/>
            </a:lvl3pPr>
            <a:lvl4pPr marL="1143000" indent="-457200">
              <a:buFont typeface="+mj-lt"/>
              <a:buAutoNum type="arabicPeriod"/>
              <a:defRPr/>
            </a:lvl4pPr>
            <a:lvl5pPr marL="1485900" indent="-457200">
              <a:buFont typeface="+mj-lt"/>
              <a:buAutoNum type="arabicPeriod"/>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EE4848-AA8F-44CF-B034-DBDA6B8A4AA1}"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CB276-6E70-4686-A9F0-F69CF545DE7D}" type="slidenum">
              <a:rPr lang="en-US" smtClean="0"/>
              <a:t>‹#›</a:t>
            </a:fld>
            <a:endParaRPr lang="en-US"/>
          </a:p>
        </p:txBody>
      </p:sp>
    </p:spTree>
    <p:extLst>
      <p:ext uri="{BB962C8B-B14F-4D97-AF65-F5344CB8AC3E}">
        <p14:creationId xmlns:p14="http://schemas.microsoft.com/office/powerpoint/2010/main" val="3179005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10817352" cy="757518"/>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85800" y="1506538"/>
            <a:ext cx="10817352" cy="4662487"/>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0"/>
            <a:ext cx="2743200" cy="365125"/>
          </a:xfrm>
          <a:prstGeom prst="rect">
            <a:avLst/>
          </a:prstGeom>
        </p:spPr>
        <p:txBody>
          <a:bodyPr vert="horz" lIns="0" tIns="0" rIns="0" bIns="0" rtlCol="0" anchor="t" anchorCtr="0">
            <a:noAutofit/>
          </a:bodyPr>
          <a:lstStyle>
            <a:lvl1pPr algn="l">
              <a:lnSpc>
                <a:spcPct val="122000"/>
              </a:lnSpc>
              <a:defRPr sz="1200" kern="600" baseline="0">
                <a:solidFill>
                  <a:schemeClr val="tx1">
                    <a:tint val="75000"/>
                  </a:schemeClr>
                </a:solidFill>
              </a:defRPr>
            </a:lvl1pPr>
          </a:lstStyle>
          <a:p>
            <a:fld id="{A0EE4848-AA8F-44CF-B034-DBDA6B8A4AA1}" type="datetimeFigureOut">
              <a:rPr lang="en-US" smtClean="0"/>
              <a:pPr/>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0" tIns="0" rIns="0" bIns="0" rtlCol="0" anchor="t" anchorCtr="0">
            <a:noAutofit/>
          </a:bodyPr>
          <a:lstStyle>
            <a:lvl1pPr algn="ctr">
              <a:lnSpc>
                <a:spcPct val="122000"/>
              </a:lnSpc>
              <a:defRPr sz="1200" kern="600"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59952" y="6356350"/>
            <a:ext cx="2743200" cy="365125"/>
          </a:xfrm>
          <a:prstGeom prst="rect">
            <a:avLst/>
          </a:prstGeom>
        </p:spPr>
        <p:txBody>
          <a:bodyPr vert="horz" lIns="0" tIns="0" rIns="0" bIns="0" rtlCol="0" anchor="t" anchorCtr="0">
            <a:noAutofit/>
          </a:bodyPr>
          <a:lstStyle>
            <a:lvl1pPr algn="r">
              <a:lnSpc>
                <a:spcPct val="122000"/>
              </a:lnSpc>
              <a:defRPr sz="1200" kern="600" baseline="0">
                <a:solidFill>
                  <a:schemeClr val="tx1">
                    <a:tint val="75000"/>
                  </a:schemeClr>
                </a:solidFill>
              </a:defRPr>
            </a:lvl1pPr>
          </a:lstStyle>
          <a:p>
            <a:fld id="{795CB276-6E70-4686-A9F0-F69CF545DE7D}" type="slidenum">
              <a:rPr lang="en-US" smtClean="0"/>
              <a:pPr/>
              <a:t>‹#›</a:t>
            </a:fld>
            <a:endParaRPr lang="en-US"/>
          </a:p>
        </p:txBody>
      </p:sp>
    </p:spTree>
    <p:extLst>
      <p:ext uri="{BB962C8B-B14F-4D97-AF65-F5344CB8AC3E}">
        <p14:creationId xmlns:p14="http://schemas.microsoft.com/office/powerpoint/2010/main" val="3172992691"/>
      </p:ext>
    </p:extLst>
  </p:cSld>
  <p:clrMap bg1="lt1" tx1="dk1" bg2="lt2" tx2="dk2" accent1="accent1" accent2="accent2" accent3="accent3" accent4="accent4" accent5="accent5" accent6="accent6" hlink="hlink" folHlink="folHlink"/>
  <p:sldLayoutIdLst>
    <p:sldLayoutId id="2147483650" r:id="rId1"/>
    <p:sldLayoutId id="2147483668" r:id="rId2"/>
    <p:sldLayoutId id="2147483667" r:id="rId3"/>
    <p:sldLayoutId id="2147483669" r:id="rId4"/>
    <p:sldLayoutId id="2147483672" r:id="rId5"/>
    <p:sldLayoutId id="2147483670" r:id="rId6"/>
    <p:sldLayoutId id="2147483671" r:id="rId7"/>
    <p:sldLayoutId id="2147483666" r:id="rId8"/>
    <p:sldLayoutId id="2147483664" r:id="rId9"/>
    <p:sldLayoutId id="2147483660" r:id="rId10"/>
    <p:sldLayoutId id="2147483661" r:id="rId11"/>
    <p:sldLayoutId id="2147483674" r:id="rId12"/>
    <p:sldLayoutId id="2147483675" r:id="rId13"/>
  </p:sldLayoutIdLst>
  <p:txStyles>
    <p:titleStyle>
      <a:lvl1pPr algn="l" defTabSz="914400" rtl="0" eaLnBrk="1" latinLnBrk="0" hangingPunct="1">
        <a:lnSpc>
          <a:spcPts val="6000"/>
        </a:lnSpc>
        <a:spcBef>
          <a:spcPct val="0"/>
        </a:spcBef>
        <a:buNone/>
        <a:defRPr sz="5600" kern="600" spc="0" baseline="0">
          <a:solidFill>
            <a:schemeClr val="tx1"/>
          </a:solidFill>
          <a:latin typeface="+mj-lt"/>
          <a:ea typeface="+mj-ea"/>
          <a:cs typeface="+mj-cs"/>
        </a:defRPr>
      </a:lvl1pPr>
    </p:titleStyle>
    <p:bodyStyle>
      <a:lvl1pPr marL="0" indent="0" algn="l" defTabSz="914400" rtl="0" eaLnBrk="1" latinLnBrk="0" hangingPunct="1">
        <a:lnSpc>
          <a:spcPts val="3200"/>
        </a:lnSpc>
        <a:spcBef>
          <a:spcPts val="0"/>
        </a:spcBef>
        <a:spcAft>
          <a:spcPts val="3000"/>
        </a:spcAft>
        <a:buFont typeface="Arial" panose="020B0604020202020204" pitchFamily="34" charset="0"/>
        <a:buNone/>
        <a:defRPr sz="2600" kern="600" baseline="0">
          <a:solidFill>
            <a:schemeClr val="tx1"/>
          </a:solidFill>
          <a:latin typeface="+mn-lt"/>
          <a:ea typeface="+mn-ea"/>
          <a:cs typeface="+mn-cs"/>
        </a:defRPr>
      </a:lvl1pPr>
      <a:lvl2pPr marL="341313" indent="-341313" algn="l" defTabSz="914400" rtl="0" eaLnBrk="1" latinLnBrk="0" hangingPunct="1">
        <a:lnSpc>
          <a:spcPts val="3200"/>
        </a:lnSpc>
        <a:spcBef>
          <a:spcPts val="0"/>
        </a:spcBef>
        <a:spcAft>
          <a:spcPts val="3000"/>
        </a:spcAft>
        <a:buFont typeface="Arial" panose="020B0604020202020204" pitchFamily="34" charset="0"/>
        <a:buChar char="•"/>
        <a:defRPr sz="2600" kern="600" baseline="0">
          <a:solidFill>
            <a:schemeClr val="tx1"/>
          </a:solidFill>
          <a:latin typeface="+mn-lt"/>
          <a:ea typeface="+mn-ea"/>
          <a:cs typeface="+mn-cs"/>
        </a:defRPr>
      </a:lvl2pPr>
      <a:lvl3pPr marL="690563" indent="-349250" algn="l" defTabSz="914400" rtl="0" eaLnBrk="1" latinLnBrk="0" hangingPunct="1">
        <a:lnSpc>
          <a:spcPts val="3200"/>
        </a:lnSpc>
        <a:spcBef>
          <a:spcPts val="0"/>
        </a:spcBef>
        <a:spcAft>
          <a:spcPts val="3000"/>
        </a:spcAft>
        <a:buFont typeface="Arial" panose="020B0604020202020204" pitchFamily="34" charset="0"/>
        <a:buChar char="•"/>
        <a:defRPr sz="2600" kern="600" baseline="0">
          <a:solidFill>
            <a:schemeClr val="tx1"/>
          </a:solidFill>
          <a:latin typeface="+mn-lt"/>
          <a:ea typeface="+mn-ea"/>
          <a:cs typeface="+mn-cs"/>
        </a:defRPr>
      </a:lvl3pPr>
      <a:lvl4pPr marL="1030288" indent="-339725" algn="l" defTabSz="914400" rtl="0" eaLnBrk="1" latinLnBrk="0" hangingPunct="1">
        <a:lnSpc>
          <a:spcPts val="3200"/>
        </a:lnSpc>
        <a:spcBef>
          <a:spcPts val="0"/>
        </a:spcBef>
        <a:spcAft>
          <a:spcPts val="3000"/>
        </a:spcAft>
        <a:buFont typeface="Arial" panose="020B0604020202020204" pitchFamily="34" charset="0"/>
        <a:buChar char="•"/>
        <a:defRPr sz="2600" kern="600" baseline="0">
          <a:solidFill>
            <a:schemeClr val="tx1"/>
          </a:solidFill>
          <a:latin typeface="+mn-lt"/>
          <a:ea typeface="+mn-ea"/>
          <a:cs typeface="+mn-cs"/>
        </a:defRPr>
      </a:lvl4pPr>
      <a:lvl5pPr marL="1371600" indent="-341313" algn="l" defTabSz="914400" rtl="0" eaLnBrk="1" latinLnBrk="0" hangingPunct="1">
        <a:lnSpc>
          <a:spcPts val="3200"/>
        </a:lnSpc>
        <a:spcBef>
          <a:spcPts val="0"/>
        </a:spcBef>
        <a:spcAft>
          <a:spcPts val="3000"/>
        </a:spcAft>
        <a:buFont typeface="Arial" panose="020B0604020202020204" pitchFamily="34" charset="0"/>
        <a:buChar char="•"/>
        <a:defRPr sz="2600" kern="6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49"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multifamily.phius.org/sites/default/files/certification_guidebook_v1.01_-_phius_2015-online.pdf" TargetMode="External"/><Relationship Id="rId7" Type="http://schemas.openxmlformats.org/officeDocument/2006/relationships/image" Target="../media/image43.png"/><Relationship Id="rId2" Type="http://schemas.openxmlformats.org/officeDocument/2006/relationships/hyperlink" Target="https://www.energystar.gov/ia/partners/bldrs_lenders_raters/downloads/mfhr/ENERGY%20STAR%20MFHR%20Simulation%20Guidelines_Version_1%200_Rev03.pdf?87b4-4aa4" TargetMode="Externa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chart" Target="../charts/chart1.xml"/><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chart" Target="../charts/chart3.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chart" Target="../charts/chart4.xml"/><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chart" Target="../charts/chart6.xml"/><Relationship Id="rId4" Type="http://schemas.openxmlformats.org/officeDocument/2006/relationships/chart" Target="../charts/chart5.xml"/></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chart" Target="../charts/chart9.xml"/><Relationship Id="rId4" Type="http://schemas.openxmlformats.org/officeDocument/2006/relationships/chart" Target="../charts/chart8.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HITTING THE TARGET</a:t>
            </a:r>
          </a:p>
        </p:txBody>
      </p:sp>
      <p:sp>
        <p:nvSpPr>
          <p:cNvPr id="3" name="Text Placeholder 2"/>
          <p:cNvSpPr>
            <a:spLocks noGrp="1"/>
          </p:cNvSpPr>
          <p:nvPr>
            <p:ph type="body" sz="quarter" idx="13"/>
          </p:nvPr>
        </p:nvSpPr>
        <p:spPr/>
        <p:txBody>
          <a:bodyPr/>
          <a:lstStyle/>
          <a:p>
            <a:r>
              <a:rPr lang="en-US" dirty="0"/>
              <a:t>CREATING BETTER BUILDINGS THROUGH WHOLE BUILDING ENERGY PERFORMANCE MODELING</a:t>
            </a:r>
          </a:p>
          <a:p>
            <a:pPr>
              <a:spcAft>
                <a:spcPts val="1200"/>
              </a:spcAft>
            </a:pPr>
            <a:r>
              <a:rPr lang="en-US" dirty="0"/>
              <a:t>Maria Karpman, Karpman Consulting</a:t>
            </a:r>
          </a:p>
          <a:p>
            <a:pPr>
              <a:spcAft>
                <a:spcPts val="1200"/>
              </a:spcAft>
            </a:pPr>
            <a:r>
              <a:rPr lang="en-US" dirty="0"/>
              <a:t>Anthony Clark, Connecticut Green Bank</a:t>
            </a:r>
          </a:p>
        </p:txBody>
      </p:sp>
      <p:sp>
        <p:nvSpPr>
          <p:cNvPr id="6" name="Rectangle 5">
            <a:extLst>
              <a:ext uri="{FF2B5EF4-FFF2-40B4-BE49-F238E27FC236}">
                <a16:creationId xmlns:a16="http://schemas.microsoft.com/office/drawing/2014/main" id="{A28C3FDB-7B2B-4CEA-B71D-2639474D4597}"/>
              </a:ext>
            </a:extLst>
          </p:cNvPr>
          <p:cNvSpPr/>
          <p:nvPr/>
        </p:nvSpPr>
        <p:spPr>
          <a:xfrm>
            <a:off x="570451" y="385894"/>
            <a:ext cx="2357307" cy="822121"/>
          </a:xfrm>
          <a:prstGeom prst="rect">
            <a:avLst/>
          </a:prstGeom>
          <a:solidFill>
            <a:srgbClr val="EDEDED"/>
          </a:solidFill>
          <a:ln>
            <a:solidFill>
              <a:srgbClr val="EDEDED"/>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11F3E21-27C7-477F-ADC1-F91790411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40852"/>
            <a:ext cx="2434905" cy="675412"/>
          </a:xfrm>
          <a:prstGeom prst="rect">
            <a:avLst/>
          </a:prstGeom>
        </p:spPr>
      </p:pic>
    </p:spTree>
    <p:extLst>
      <p:ext uri="{BB962C8B-B14F-4D97-AF65-F5344CB8AC3E}">
        <p14:creationId xmlns:p14="http://schemas.microsoft.com/office/powerpoint/2010/main" val="258562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8622"/>
            <a:ext cx="8229600" cy="1249362"/>
          </a:xfrm>
        </p:spPr>
        <p:txBody>
          <a:bodyPr vert="horz" lIns="0" tIns="0" rIns="0" bIns="0" rtlCol="0" anchor="t" anchorCtr="0">
            <a:normAutofit/>
          </a:bodyPr>
          <a:lstStyle/>
          <a:p>
            <a:r>
              <a:rPr lang="en-US" sz="1800" dirty="0"/>
              <a:t>LEED NC 2009 </a:t>
            </a:r>
          </a:p>
        </p:txBody>
      </p:sp>
      <p:sp>
        <p:nvSpPr>
          <p:cNvPr id="7" name="Content Placeholder 2">
            <a:extLst>
              <a:ext uri="{FF2B5EF4-FFF2-40B4-BE49-F238E27FC236}">
                <a16:creationId xmlns:a16="http://schemas.microsoft.com/office/drawing/2014/main" id="{151489CD-D75F-4970-B9BD-1258C11B5F09}"/>
              </a:ext>
            </a:extLst>
          </p:cNvPr>
          <p:cNvSpPr>
            <a:spLocks noGrp="1"/>
          </p:cNvSpPr>
          <p:nvPr>
            <p:ph idx="1"/>
          </p:nvPr>
        </p:nvSpPr>
        <p:spPr>
          <a:xfrm>
            <a:off x="896654" y="1233371"/>
            <a:ext cx="5120640" cy="1752600"/>
          </a:xfrm>
        </p:spPr>
        <p:txBody>
          <a:bodyPr lIns="91440" rIns="91440">
            <a:noAutofit/>
          </a:bodyPr>
          <a:lstStyle/>
          <a:p>
            <a:pPr>
              <a:lnSpc>
                <a:spcPct val="100000"/>
              </a:lnSpc>
              <a:spcBef>
                <a:spcPts val="490"/>
              </a:spcBef>
              <a:spcAft>
                <a:spcPts val="0"/>
              </a:spcAft>
            </a:pPr>
            <a:r>
              <a:rPr lang="en-US" sz="2000" b="1" dirty="0"/>
              <a:t>Energy and Atmosphere Prerequisite 2:  Minimum Energy Performance</a:t>
            </a:r>
          </a:p>
          <a:p>
            <a:pPr>
              <a:lnSpc>
                <a:spcPct val="100000"/>
              </a:lnSpc>
              <a:spcBef>
                <a:spcPts val="490"/>
              </a:spcBef>
              <a:spcAft>
                <a:spcPts val="0"/>
              </a:spcAft>
            </a:pPr>
            <a:r>
              <a:rPr lang="en-US" sz="1800" dirty="0"/>
              <a:t>Demonstrate the minimum required improvement relative to ASHRAE Standard 90.1 2007</a:t>
            </a:r>
          </a:p>
          <a:p>
            <a:endParaRPr lang="en-US" dirty="0"/>
          </a:p>
          <a:p>
            <a:endParaRPr lang="en-US"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C93315E0-8184-48BA-8656-9AB9ADDE3DBA}"/>
              </a:ext>
            </a:extLst>
          </p:cNvPr>
          <p:cNvPicPr>
            <a:picLocks noChangeAspect="1"/>
          </p:cNvPicPr>
          <p:nvPr/>
        </p:nvPicPr>
        <p:blipFill>
          <a:blip r:embed="rId3"/>
          <a:stretch>
            <a:fillRect/>
          </a:stretch>
        </p:blipFill>
        <p:spPr>
          <a:xfrm>
            <a:off x="7913863" y="1011637"/>
            <a:ext cx="2566149" cy="3164917"/>
          </a:xfrm>
          <a:prstGeom prst="rect">
            <a:avLst/>
          </a:prstGeom>
          <a:ln>
            <a:solidFill>
              <a:schemeClr val="tx1"/>
            </a:solidFill>
          </a:ln>
        </p:spPr>
      </p:pic>
      <p:sp>
        <p:nvSpPr>
          <p:cNvPr id="10" name="Content Placeholder 2">
            <a:extLst>
              <a:ext uri="{FF2B5EF4-FFF2-40B4-BE49-F238E27FC236}">
                <a16:creationId xmlns:a16="http://schemas.microsoft.com/office/drawing/2014/main" id="{ACA0F220-AC45-47E9-B8DE-50A7B56369B0}"/>
              </a:ext>
            </a:extLst>
          </p:cNvPr>
          <p:cNvSpPr txBox="1">
            <a:spLocks/>
          </p:cNvSpPr>
          <p:nvPr/>
        </p:nvSpPr>
        <p:spPr>
          <a:xfrm>
            <a:off x="896654" y="2774076"/>
            <a:ext cx="5120640" cy="151964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Energy and Atmosphere Credit 1: Optimize Energy Performance</a:t>
            </a:r>
            <a:endParaRPr lang="en-US" sz="2000" dirty="0"/>
          </a:p>
          <a:p>
            <a:pPr marL="400050" lvl="1" indent="0">
              <a:buNone/>
            </a:pPr>
            <a:r>
              <a:rPr lang="en-US" sz="1800" dirty="0"/>
              <a:t>Points for improving over the required minimum energy performance</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11" name="Content Placeholder 2">
            <a:extLst>
              <a:ext uri="{FF2B5EF4-FFF2-40B4-BE49-F238E27FC236}">
                <a16:creationId xmlns:a16="http://schemas.microsoft.com/office/drawing/2014/main" id="{E3261F62-5877-4AAA-B2A6-EADD0D1DF311}"/>
              </a:ext>
            </a:extLst>
          </p:cNvPr>
          <p:cNvSpPr txBox="1">
            <a:spLocks/>
          </p:cNvSpPr>
          <p:nvPr/>
        </p:nvSpPr>
        <p:spPr>
          <a:xfrm>
            <a:off x="896654" y="4134475"/>
            <a:ext cx="8016240" cy="205490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Integrative Process</a:t>
            </a:r>
            <a:r>
              <a:rPr lang="en-US" sz="2000" dirty="0"/>
              <a:t> (</a:t>
            </a:r>
            <a:r>
              <a:rPr lang="en-US" sz="2000" b="1" dirty="0"/>
              <a:t>Pilot Credit</a:t>
            </a:r>
            <a:r>
              <a:rPr lang="en-US" sz="2000" dirty="0"/>
              <a:t>)</a:t>
            </a:r>
          </a:p>
          <a:p>
            <a:pPr marL="400050" lvl="1" indent="0">
              <a:buNone/>
            </a:pPr>
            <a:r>
              <a:rPr lang="en-US" sz="1800" dirty="0"/>
              <a:t>1 point for early energy modeling and water budget analysis; use “simple box” energy model to explore how to reduce energy loads, analyzing any 2 of the following by end of SD: </a:t>
            </a:r>
          </a:p>
          <a:p>
            <a:pPr marL="400050" lvl="1" indent="0">
              <a:buNone/>
            </a:pPr>
            <a:endParaRPr lang="en-US" sz="20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12" name="Table 11">
            <a:extLst>
              <a:ext uri="{FF2B5EF4-FFF2-40B4-BE49-F238E27FC236}">
                <a16:creationId xmlns:a16="http://schemas.microsoft.com/office/drawing/2014/main" id="{E6947383-95D6-43AB-AD88-5D96A4F3FB9C}"/>
              </a:ext>
            </a:extLst>
          </p:cNvPr>
          <p:cNvGraphicFramePr>
            <a:graphicFrameLocks noGrp="1"/>
          </p:cNvGraphicFramePr>
          <p:nvPr>
            <p:extLst>
              <p:ext uri="{D42A27DB-BD31-4B8C-83A1-F6EECF244321}">
                <p14:modId xmlns:p14="http://schemas.microsoft.com/office/powerpoint/2010/main" val="2463433534"/>
              </p:ext>
            </p:extLst>
          </p:nvPr>
        </p:nvGraphicFramePr>
        <p:xfrm>
          <a:off x="1343303" y="5467478"/>
          <a:ext cx="8016240" cy="822960"/>
        </p:xfrm>
        <a:graphic>
          <a:graphicData uri="http://schemas.openxmlformats.org/drawingml/2006/table">
            <a:tbl>
              <a:tblPr firstRow="1" bandRow="1">
                <a:tableStyleId>{5C22544A-7EE6-4342-B048-85BDC9FD1C3A}</a:tableStyleId>
              </a:tblPr>
              <a:tblGrid>
                <a:gridCol w="2778424">
                  <a:extLst>
                    <a:ext uri="{9D8B030D-6E8A-4147-A177-3AD203B41FA5}">
                      <a16:colId xmlns:a16="http://schemas.microsoft.com/office/drawing/2014/main" val="4175153484"/>
                    </a:ext>
                  </a:extLst>
                </a:gridCol>
                <a:gridCol w="2627553">
                  <a:extLst>
                    <a:ext uri="{9D8B030D-6E8A-4147-A177-3AD203B41FA5}">
                      <a16:colId xmlns:a16="http://schemas.microsoft.com/office/drawing/2014/main" val="3240302332"/>
                    </a:ext>
                  </a:extLst>
                </a:gridCol>
                <a:gridCol w="2610263">
                  <a:extLst>
                    <a:ext uri="{9D8B030D-6E8A-4147-A177-3AD203B41FA5}">
                      <a16:colId xmlns:a16="http://schemas.microsoft.com/office/drawing/2014/main" val="3464055669"/>
                    </a:ext>
                  </a:extLst>
                </a:gridCol>
              </a:tblGrid>
              <a:tr h="358250">
                <a:tc>
                  <a:txBody>
                    <a:bodyPr/>
                    <a:lstStyle/>
                    <a:p>
                      <a:pPr marL="0" indent="-285750">
                        <a:buFont typeface="Arial" panose="020B0604020202020204" pitchFamily="34" charset="0"/>
                        <a:buChar char="•"/>
                      </a:pPr>
                      <a:r>
                        <a:rPr lang="en-US" sz="1600" b="0" dirty="0">
                          <a:solidFill>
                            <a:schemeClr val="tx1"/>
                          </a:solidFill>
                        </a:rPr>
                        <a:t>site conditions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building envelope</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massing &amp; orientation</a:t>
                      </a:r>
                    </a:p>
                  </a:txBody>
                  <a:tcPr>
                    <a:noFill/>
                  </a:tcPr>
                </a:tc>
                <a:tc>
                  <a:txBody>
                    <a:bodyPr/>
                    <a:lstStyle/>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lighting levels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thermal comfort ranges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plug &amp; process loads</a:t>
                      </a:r>
                    </a:p>
                  </a:txBody>
                  <a:tcPr>
                    <a:noFill/>
                  </a:tcPr>
                </a:tc>
                <a:tc>
                  <a:txBody>
                    <a:bodyPr/>
                    <a:lstStyle/>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program &amp; operational                     parameters</a:t>
                      </a:r>
                    </a:p>
                  </a:txBody>
                  <a:tcPr>
                    <a:noFill/>
                  </a:tcPr>
                </a:tc>
                <a:extLst>
                  <a:ext uri="{0D108BD9-81ED-4DB2-BD59-A6C34878D82A}">
                    <a16:rowId xmlns:a16="http://schemas.microsoft.com/office/drawing/2014/main" val="2425269698"/>
                  </a:ext>
                </a:extLst>
              </a:tr>
            </a:tbl>
          </a:graphicData>
        </a:graphic>
      </p:graphicFrame>
      <p:sp>
        <p:nvSpPr>
          <p:cNvPr id="8" name="Slide Number Placeholder 1">
            <a:extLst>
              <a:ext uri="{FF2B5EF4-FFF2-40B4-BE49-F238E27FC236}">
                <a16:creationId xmlns:a16="http://schemas.microsoft.com/office/drawing/2014/main" id="{7EA6E349-98D8-493A-849C-F14392F0B867}"/>
              </a:ext>
            </a:extLst>
          </p:cNvPr>
          <p:cNvSpPr>
            <a:spLocks noGrp="1"/>
          </p:cNvSpPr>
          <p:nvPr>
            <p:ph type="sldNum" sz="quarter" idx="12"/>
          </p:nvPr>
        </p:nvSpPr>
        <p:spPr>
          <a:xfrm>
            <a:off x="8759952" y="6356350"/>
            <a:ext cx="2743200" cy="365125"/>
          </a:xfrm>
        </p:spPr>
        <p:txBody>
          <a:bodyPr/>
          <a:lstStyle/>
          <a:p>
            <a:fld id="{B23CCABC-6DA4-7C4D-989E-2A57AEA7D1E6}"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59346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181" y="738101"/>
            <a:ext cx="8229600" cy="1143000"/>
          </a:xfrm>
        </p:spPr>
        <p:txBody>
          <a:bodyPr vert="horz" lIns="0" tIns="0" rIns="0" bIns="0" rtlCol="0" anchor="t" anchorCtr="0">
            <a:normAutofit/>
          </a:bodyPr>
          <a:lstStyle/>
          <a:p>
            <a:r>
              <a:rPr lang="en-US" sz="1800" dirty="0"/>
              <a:t>LEED v4: Shift in Modeling Focus</a:t>
            </a:r>
          </a:p>
        </p:txBody>
      </p:sp>
      <p:sp>
        <p:nvSpPr>
          <p:cNvPr id="3" name="Content Placeholder 2"/>
          <p:cNvSpPr>
            <a:spLocks noGrp="1"/>
          </p:cNvSpPr>
          <p:nvPr>
            <p:ph idx="1"/>
          </p:nvPr>
        </p:nvSpPr>
        <p:spPr>
          <a:xfrm>
            <a:off x="1141956" y="1319301"/>
            <a:ext cx="5638800" cy="4800598"/>
          </a:xfrm>
        </p:spPr>
        <p:txBody>
          <a:bodyPr>
            <a:noAutofit/>
          </a:bodyPr>
          <a:lstStyle/>
          <a:p>
            <a:pPr>
              <a:lnSpc>
                <a:spcPct val="100000"/>
              </a:lnSpc>
              <a:spcAft>
                <a:spcPts val="600"/>
              </a:spcAft>
            </a:pPr>
            <a:r>
              <a:rPr lang="en-US" sz="1800" b="1" kern="1200" dirty="0"/>
              <a:t>LEED NC 2009</a:t>
            </a:r>
          </a:p>
          <a:p>
            <a:pPr marL="400050" lvl="1" indent="0">
              <a:lnSpc>
                <a:spcPct val="100000"/>
              </a:lnSpc>
              <a:spcAft>
                <a:spcPts val="600"/>
              </a:spcAft>
              <a:buFont typeface="Arial" pitchFamily="34" charset="0"/>
              <a:buNone/>
            </a:pPr>
            <a:r>
              <a:rPr lang="en-US" sz="1800" kern="1200" dirty="0"/>
              <a:t>EAc1: Demonstrate a percentage improvement in the proposed building performance compared with the baseline building performance</a:t>
            </a:r>
          </a:p>
          <a:p>
            <a:pPr marL="400050" lvl="1" indent="0">
              <a:lnSpc>
                <a:spcPct val="100000"/>
              </a:lnSpc>
              <a:spcAft>
                <a:spcPts val="600"/>
              </a:spcAft>
              <a:buFont typeface="Arial" pitchFamily="34" charset="0"/>
              <a:buNone/>
            </a:pPr>
            <a:endParaRPr lang="en-US" sz="1800" b="1" kern="1200" dirty="0"/>
          </a:p>
          <a:p>
            <a:pPr>
              <a:lnSpc>
                <a:spcPct val="100000"/>
              </a:lnSpc>
              <a:spcAft>
                <a:spcPts val="600"/>
              </a:spcAft>
            </a:pPr>
            <a:r>
              <a:rPr lang="en-US" sz="1800" b="1" kern="1200" dirty="0"/>
              <a:t>LEED NC v4</a:t>
            </a:r>
          </a:p>
          <a:p>
            <a:pPr marL="342900" indent="-342900">
              <a:lnSpc>
                <a:spcPct val="100000"/>
              </a:lnSpc>
              <a:spcAft>
                <a:spcPts val="600"/>
              </a:spcAft>
              <a:buFont typeface="Arial" panose="020B0604020202020204" pitchFamily="34" charset="0"/>
              <a:buChar char="•"/>
            </a:pPr>
            <a:r>
              <a:rPr lang="en-US" sz="1800" kern="1200" dirty="0"/>
              <a:t>Analyze efficiency measures during the design process and account for the results in design decision making. </a:t>
            </a:r>
          </a:p>
          <a:p>
            <a:pPr marL="342900" indent="-342900">
              <a:lnSpc>
                <a:spcPct val="100000"/>
              </a:lnSpc>
              <a:spcAft>
                <a:spcPts val="600"/>
              </a:spcAft>
              <a:buFont typeface="Arial" panose="020B0604020202020204" pitchFamily="34" charset="0"/>
              <a:buChar char="•"/>
            </a:pPr>
            <a:r>
              <a:rPr lang="en-US" sz="1800" kern="1200" dirty="0"/>
              <a:t>Establish an energy performance target (</a:t>
            </a:r>
            <a:r>
              <a:rPr lang="en-US" sz="1800" kern="1200" dirty="0" err="1"/>
              <a:t>e.g</a:t>
            </a:r>
            <a:r>
              <a:rPr lang="en-US" sz="1800" kern="1200" dirty="0"/>
              <a:t> kBtu per square foot-year of source energy use) no later than the schematic design phase. </a:t>
            </a:r>
          </a:p>
          <a:p>
            <a:pPr marL="342900" indent="-342900">
              <a:lnSpc>
                <a:spcPct val="100000"/>
              </a:lnSpc>
              <a:spcAft>
                <a:spcPts val="600"/>
              </a:spcAft>
              <a:buFont typeface="Arial" panose="020B0604020202020204" pitchFamily="34" charset="0"/>
              <a:buChar char="•"/>
            </a:pPr>
            <a:r>
              <a:rPr lang="en-US" sz="1800" kern="1200" dirty="0"/>
              <a:t>Integrative Process credit (1 point) for energy modeling analysis before the completion of the schematic design phase.</a:t>
            </a:r>
          </a:p>
        </p:txBody>
      </p:sp>
      <p:pic>
        <p:nvPicPr>
          <p:cNvPr id="5" name="Picture 4" descr="http://precast.org/dev/wp-content/uploads/2014/01/LEED-v4-2.jpg">
            <a:extLst>
              <a:ext uri="{FF2B5EF4-FFF2-40B4-BE49-F238E27FC236}">
                <a16:creationId xmlns:a16="http://schemas.microsoft.com/office/drawing/2014/main" id="{250DBB3A-E6FE-43AA-B7DC-D2CA278C48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9940" y="1309601"/>
            <a:ext cx="3720230" cy="4781786"/>
          </a:xfrm>
          <a:prstGeom prst="rect">
            <a:avLst/>
          </a:prstGeom>
          <a:solidFill>
            <a:schemeClr val="bg1"/>
          </a:solidFill>
          <a:extLst/>
        </p:spPr>
      </p:pic>
      <p:sp>
        <p:nvSpPr>
          <p:cNvPr id="6" name="Slide Number Placeholder 1">
            <a:extLst>
              <a:ext uri="{FF2B5EF4-FFF2-40B4-BE49-F238E27FC236}">
                <a16:creationId xmlns:a16="http://schemas.microsoft.com/office/drawing/2014/main" id="{B005790B-2C09-4D8E-8707-070A346F7B48}"/>
              </a:ext>
            </a:extLst>
          </p:cNvPr>
          <p:cNvSpPr>
            <a:spLocks noGrp="1"/>
          </p:cNvSpPr>
          <p:nvPr>
            <p:ph type="sldNum" sz="quarter" idx="12"/>
          </p:nvPr>
        </p:nvSpPr>
        <p:spPr>
          <a:xfrm>
            <a:off x="8759952" y="6356350"/>
            <a:ext cx="2743200" cy="365125"/>
          </a:xfrm>
        </p:spPr>
        <p:txBody>
          <a:bodyPr/>
          <a:lstStyle/>
          <a:p>
            <a:fld id="{B23CCABC-6DA4-7C4D-989E-2A57AEA7D1E6}"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200588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049" y="750627"/>
            <a:ext cx="8458200" cy="1143000"/>
          </a:xfrm>
        </p:spPr>
        <p:txBody>
          <a:bodyPr vert="horz" lIns="0" tIns="0" rIns="0" bIns="0" rtlCol="0" anchor="t" anchorCtr="0">
            <a:normAutofit/>
          </a:bodyPr>
          <a:lstStyle/>
          <a:p>
            <a:r>
              <a:rPr lang="en-US" sz="1800" dirty="0"/>
              <a:t>Energy Modeling for Existing Buildings</a:t>
            </a:r>
          </a:p>
        </p:txBody>
      </p:sp>
      <p:sp>
        <p:nvSpPr>
          <p:cNvPr id="3" name="Content Placeholder 2"/>
          <p:cNvSpPr>
            <a:spLocks noGrp="1"/>
          </p:cNvSpPr>
          <p:nvPr>
            <p:ph idx="1"/>
          </p:nvPr>
        </p:nvSpPr>
        <p:spPr>
          <a:xfrm>
            <a:off x="525049" y="1322127"/>
            <a:ext cx="9069888" cy="3939382"/>
          </a:xfrm>
        </p:spPr>
        <p:txBody>
          <a:bodyPr vert="horz" lIns="0" tIns="0" rIns="0" bIns="0" rtlCol="0" anchor="t" anchorCtr="0">
            <a:noAutofit/>
          </a:bodyPr>
          <a:lstStyle/>
          <a:p>
            <a:pPr marL="285750" indent="-285750">
              <a:lnSpc>
                <a:spcPct val="100000"/>
              </a:lnSpc>
              <a:spcAft>
                <a:spcPts val="600"/>
              </a:spcAft>
              <a:buFont typeface="Arial" panose="020B0604020202020204" pitchFamily="34" charset="0"/>
              <a:buChar char="•"/>
            </a:pPr>
            <a:r>
              <a:rPr lang="en-US" sz="2000" dirty="0"/>
              <a:t>Introduces actual use patterns, hours of operation, system performance, and real weather conditions into a model.</a:t>
            </a:r>
          </a:p>
          <a:p>
            <a:pPr marL="285750" indent="-285750">
              <a:lnSpc>
                <a:spcPct val="100000"/>
              </a:lnSpc>
              <a:spcAft>
                <a:spcPts val="600"/>
              </a:spcAft>
              <a:buFont typeface="Arial" panose="020B0604020202020204" pitchFamily="34" charset="0"/>
              <a:buChar char="•"/>
            </a:pPr>
            <a:endParaRPr lang="en-US" sz="2000" dirty="0"/>
          </a:p>
          <a:p>
            <a:pPr marL="285750" indent="-285750">
              <a:lnSpc>
                <a:spcPct val="100000"/>
              </a:lnSpc>
              <a:spcAft>
                <a:spcPts val="600"/>
              </a:spcAft>
              <a:buFont typeface="Arial" panose="020B0604020202020204" pitchFamily="34" charset="0"/>
              <a:buChar char="•"/>
            </a:pPr>
            <a:r>
              <a:rPr lang="en-US" sz="2000" dirty="0"/>
              <a:t>“Calibrated simulation” method trues up model by comparing the modeled energy use to the actual use (e.g. utility bills) </a:t>
            </a:r>
          </a:p>
          <a:p>
            <a:pPr marL="285750" indent="-285750">
              <a:lnSpc>
                <a:spcPct val="100000"/>
              </a:lnSpc>
              <a:spcAft>
                <a:spcPts val="600"/>
              </a:spcAft>
              <a:buFont typeface="Arial" panose="020B0604020202020204" pitchFamily="34" charset="0"/>
              <a:buChar char="•"/>
            </a:pPr>
            <a:endParaRPr lang="en-US" sz="2000" dirty="0"/>
          </a:p>
          <a:p>
            <a:pPr marL="285750" indent="-285750">
              <a:lnSpc>
                <a:spcPct val="100000"/>
              </a:lnSpc>
              <a:spcAft>
                <a:spcPts val="600"/>
              </a:spcAft>
              <a:buFont typeface="Arial" panose="020B0604020202020204" pitchFamily="34" charset="0"/>
              <a:buChar char="•"/>
            </a:pPr>
            <a:r>
              <a:rPr lang="en-US" sz="2000" dirty="0"/>
              <a:t>Common applications</a:t>
            </a:r>
          </a:p>
          <a:p>
            <a:pPr lvl="3">
              <a:spcAft>
                <a:spcPts val="600"/>
              </a:spcAft>
            </a:pPr>
            <a:r>
              <a:rPr lang="en-US" sz="2000" dirty="0"/>
              <a:t>estimate savings from energy conservation measures</a:t>
            </a:r>
          </a:p>
          <a:p>
            <a:pPr lvl="3">
              <a:spcAft>
                <a:spcPts val="600"/>
              </a:spcAft>
            </a:pPr>
            <a:r>
              <a:rPr lang="en-US" sz="2000" dirty="0"/>
              <a:t>select the most cost effective scope of retrofit</a:t>
            </a:r>
          </a:p>
          <a:p>
            <a:pPr lvl="3">
              <a:spcAft>
                <a:spcPts val="600"/>
              </a:spcAft>
            </a:pPr>
            <a:r>
              <a:rPr lang="en-US" sz="2000" dirty="0"/>
              <a:t>determine causes of discrepancies between predicted  and actual energy use, to facilitate tuning of systems</a:t>
            </a:r>
          </a:p>
          <a:p>
            <a:pPr>
              <a:lnSpc>
                <a:spcPct val="100000"/>
              </a:lnSpc>
              <a:spcAft>
                <a:spcPts val="1800"/>
              </a:spcAft>
            </a:pPr>
            <a:endParaRPr lang="en-US" sz="1800" dirty="0"/>
          </a:p>
        </p:txBody>
      </p:sp>
      <p:sp>
        <p:nvSpPr>
          <p:cNvPr id="4" name="Slide Number Placeholder 1">
            <a:extLst>
              <a:ext uri="{FF2B5EF4-FFF2-40B4-BE49-F238E27FC236}">
                <a16:creationId xmlns:a16="http://schemas.microsoft.com/office/drawing/2014/main" id="{CF14C7C4-5775-4B95-B47E-05CEE44136DB}"/>
              </a:ext>
            </a:extLst>
          </p:cNvPr>
          <p:cNvSpPr>
            <a:spLocks noGrp="1"/>
          </p:cNvSpPr>
          <p:nvPr>
            <p:ph type="sldNum" sz="quarter" idx="12"/>
          </p:nvPr>
        </p:nvSpPr>
        <p:spPr>
          <a:xfrm>
            <a:off x="8759952" y="6356350"/>
            <a:ext cx="2743200" cy="365125"/>
          </a:xfrm>
        </p:spPr>
        <p:txBody>
          <a:bodyPr/>
          <a:lstStyle/>
          <a:p>
            <a:fld id="{B23CCABC-6DA4-7C4D-989E-2A57AEA7D1E6}"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522069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0185-22CC-4D56-8ABB-106BC7DB5A43}"/>
              </a:ext>
            </a:extLst>
          </p:cNvPr>
          <p:cNvSpPr>
            <a:spLocks noGrp="1"/>
          </p:cNvSpPr>
          <p:nvPr>
            <p:ph type="title"/>
          </p:nvPr>
        </p:nvSpPr>
        <p:spPr>
          <a:xfrm>
            <a:off x="527137" y="800100"/>
            <a:ext cx="8534400" cy="1143000"/>
          </a:xfrm>
        </p:spPr>
        <p:txBody>
          <a:bodyPr vert="horz" lIns="0" tIns="0" rIns="0" bIns="0" rtlCol="0" anchor="t" anchorCtr="0">
            <a:normAutofit/>
          </a:bodyPr>
          <a:lstStyle/>
          <a:p>
            <a:r>
              <a:rPr lang="en-US" sz="1800" dirty="0"/>
              <a:t>Calibrated Simulation</a:t>
            </a:r>
          </a:p>
        </p:txBody>
      </p:sp>
      <p:pic>
        <p:nvPicPr>
          <p:cNvPr id="4" name="Picture 2">
            <a:extLst>
              <a:ext uri="{FF2B5EF4-FFF2-40B4-BE49-F238E27FC236}">
                <a16:creationId xmlns:a16="http://schemas.microsoft.com/office/drawing/2014/main" id="{AC82A7E6-1105-4365-B8D6-E03E4C1E8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229" y="1204257"/>
            <a:ext cx="10239541" cy="3543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1C96CF90-BAA8-428C-8D48-CE5A7D0BADB2}"/>
              </a:ext>
            </a:extLst>
          </p:cNvPr>
          <p:cNvSpPr/>
          <p:nvPr/>
        </p:nvSpPr>
        <p:spPr>
          <a:xfrm>
            <a:off x="976228" y="4760084"/>
            <a:ext cx="10239541" cy="1631216"/>
          </a:xfrm>
          <a:prstGeom prst="rect">
            <a:avLst/>
          </a:prstGeom>
        </p:spPr>
        <p:txBody>
          <a:bodyPr wrap="square">
            <a:spAutoFit/>
          </a:bodyPr>
          <a:lstStyle/>
          <a:p>
            <a:pPr marL="285750" indent="-285750">
              <a:buFont typeface="Arial" panose="020B0604020202020204" pitchFamily="34" charset="0"/>
              <a:buChar char="•"/>
            </a:pPr>
            <a:r>
              <a:rPr lang="en-US" sz="2000" dirty="0"/>
              <a:t>Comparing modeled energy use to the measured energy makes the model representative of the actual building performance</a:t>
            </a:r>
          </a:p>
          <a:p>
            <a:pPr marL="285750" indent="-285750">
              <a:buFont typeface="Arial" panose="020B0604020202020204" pitchFamily="34" charset="0"/>
              <a:buChar char="•"/>
            </a:pPr>
            <a:r>
              <a:rPr lang="en-US" sz="2000" dirty="0"/>
              <a:t>Utility bills are often the only measured data</a:t>
            </a:r>
          </a:p>
          <a:p>
            <a:pPr marL="285750" indent="-285750">
              <a:buFont typeface="Arial" panose="020B0604020202020204" pitchFamily="34" charset="0"/>
              <a:buChar char="•"/>
            </a:pPr>
            <a:r>
              <a:rPr lang="en-US" sz="2000" dirty="0"/>
              <a:t>Model calibration is an iterative process that involves evaluating building data collected during the audit, and adjusting the values that have highest uncertainty</a:t>
            </a:r>
          </a:p>
        </p:txBody>
      </p:sp>
      <p:sp>
        <p:nvSpPr>
          <p:cNvPr id="5" name="Slide Number Placeholder 1">
            <a:extLst>
              <a:ext uri="{FF2B5EF4-FFF2-40B4-BE49-F238E27FC236}">
                <a16:creationId xmlns:a16="http://schemas.microsoft.com/office/drawing/2014/main" id="{5907A649-CFE2-4DA2-8236-25D2B419E00C}"/>
              </a:ext>
            </a:extLst>
          </p:cNvPr>
          <p:cNvSpPr>
            <a:spLocks noGrp="1"/>
          </p:cNvSpPr>
          <p:nvPr>
            <p:ph type="sldNum" sz="quarter" idx="12"/>
          </p:nvPr>
        </p:nvSpPr>
        <p:spPr>
          <a:xfrm>
            <a:off x="8759952" y="6356350"/>
            <a:ext cx="2743200" cy="365125"/>
          </a:xfrm>
        </p:spPr>
        <p:txBody>
          <a:bodyPr/>
          <a:lstStyle/>
          <a:p>
            <a:fld id="{B23CCABC-6DA4-7C4D-989E-2A57AEA7D1E6}"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246700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rmAutofit/>
          </a:bodyPr>
          <a:lstStyle/>
          <a:p>
            <a:r>
              <a:rPr lang="en-US" sz="1800" dirty="0"/>
              <a:t>Incentive Program Example</a:t>
            </a:r>
          </a:p>
        </p:txBody>
      </p:sp>
      <p:grpSp>
        <p:nvGrpSpPr>
          <p:cNvPr id="5" name="Group 4">
            <a:extLst>
              <a:ext uri="{FF2B5EF4-FFF2-40B4-BE49-F238E27FC236}">
                <a16:creationId xmlns:a16="http://schemas.microsoft.com/office/drawing/2014/main" id="{34B25E1C-06C0-487C-8506-955383AB6453}"/>
              </a:ext>
            </a:extLst>
          </p:cNvPr>
          <p:cNvGrpSpPr/>
          <p:nvPr/>
        </p:nvGrpSpPr>
        <p:grpSpPr>
          <a:xfrm>
            <a:off x="1019979" y="3225452"/>
            <a:ext cx="10152041" cy="3143617"/>
            <a:chOff x="609600" y="1524000"/>
            <a:chExt cx="8234363" cy="2337247"/>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8234363" cy="2119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648085"/>
              <a:ext cx="8234363" cy="21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Picture 2">
            <a:extLst>
              <a:ext uri="{FF2B5EF4-FFF2-40B4-BE49-F238E27FC236}">
                <a16:creationId xmlns:a16="http://schemas.microsoft.com/office/drawing/2014/main" id="{15BD0795-8552-468A-A4E9-9F44B55EB6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295" y="1356340"/>
            <a:ext cx="1981200" cy="157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a:extLst>
              <a:ext uri="{FF2B5EF4-FFF2-40B4-BE49-F238E27FC236}">
                <a16:creationId xmlns:a16="http://schemas.microsoft.com/office/drawing/2014/main" id="{4F922800-3BC0-4C8E-9A71-FF816264F6BA}"/>
              </a:ext>
            </a:extLst>
          </p:cNvPr>
          <p:cNvSpPr>
            <a:spLocks noGrp="1"/>
          </p:cNvSpPr>
          <p:nvPr>
            <p:ph idx="1"/>
          </p:nvPr>
        </p:nvSpPr>
        <p:spPr>
          <a:xfrm>
            <a:off x="3408219" y="1341122"/>
            <a:ext cx="7753486" cy="1585618"/>
          </a:xfrm>
        </p:spPr>
        <p:txBody>
          <a:bodyPr>
            <a:noAutofit/>
          </a:bodyPr>
          <a:lstStyle/>
          <a:p>
            <a:pPr marL="342900" indent="-342900">
              <a:lnSpc>
                <a:spcPct val="100000"/>
              </a:lnSpc>
              <a:spcAft>
                <a:spcPts val="1200"/>
              </a:spcAft>
              <a:buFont typeface="Arial" panose="020B0604020202020204" pitchFamily="34" charset="0"/>
              <a:buChar char="•"/>
            </a:pPr>
            <a:r>
              <a:rPr lang="en-US" sz="2000" dirty="0"/>
              <a:t>270-unit / 19 building garden style multifamily complex</a:t>
            </a:r>
          </a:p>
          <a:p>
            <a:pPr marL="342900" indent="-342900">
              <a:lnSpc>
                <a:spcPct val="100000"/>
              </a:lnSpc>
              <a:spcAft>
                <a:spcPts val="1200"/>
              </a:spcAft>
              <a:buFont typeface="Arial" panose="020B0604020202020204" pitchFamily="34" charset="0"/>
              <a:buChar char="•"/>
            </a:pPr>
            <a:r>
              <a:rPr lang="en-US" sz="2000" dirty="0">
                <a:solidFill>
                  <a:prstClr val="black"/>
                </a:solidFill>
              </a:rPr>
              <a:t>Must perform ASHRAE Level 2+ audit</a:t>
            </a:r>
          </a:p>
          <a:p>
            <a:pPr marL="342900" indent="-342900">
              <a:lnSpc>
                <a:spcPct val="100000"/>
              </a:lnSpc>
              <a:spcAft>
                <a:spcPts val="1200"/>
              </a:spcAft>
              <a:buFont typeface="Arial" panose="020B0604020202020204" pitchFamily="34" charset="0"/>
              <a:buChar char="•"/>
            </a:pPr>
            <a:r>
              <a:rPr lang="en-US" sz="2000" dirty="0">
                <a:solidFill>
                  <a:prstClr val="black"/>
                </a:solidFill>
              </a:rPr>
              <a:t>The proposed retrofit must achieve 15% reduction in energy use based on calibrated simulation</a:t>
            </a:r>
          </a:p>
        </p:txBody>
      </p:sp>
      <p:sp>
        <p:nvSpPr>
          <p:cNvPr id="8" name="Slide Number Placeholder 1">
            <a:extLst>
              <a:ext uri="{FF2B5EF4-FFF2-40B4-BE49-F238E27FC236}">
                <a16:creationId xmlns:a16="http://schemas.microsoft.com/office/drawing/2014/main" id="{F876FED3-0002-4A4C-99AB-814CC7EA104B}"/>
              </a:ext>
            </a:extLst>
          </p:cNvPr>
          <p:cNvSpPr>
            <a:spLocks noGrp="1"/>
          </p:cNvSpPr>
          <p:nvPr>
            <p:ph type="sldNum" sz="quarter" idx="12"/>
          </p:nvPr>
        </p:nvSpPr>
        <p:spPr>
          <a:xfrm>
            <a:off x="8759952" y="6356350"/>
            <a:ext cx="2743200" cy="365125"/>
          </a:xfrm>
        </p:spPr>
        <p:txBody>
          <a:bodyPr/>
          <a:lstStyle/>
          <a:p>
            <a:fld id="{B23CCABC-6DA4-7C4D-989E-2A57AEA7D1E6}"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1220407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Aided Design</a:t>
            </a:r>
            <a:br>
              <a:rPr lang="en-US" dirty="0"/>
            </a:br>
            <a:br>
              <a:rPr lang="en-US" sz="3200" dirty="0"/>
            </a:br>
            <a:r>
              <a:rPr lang="en-US" sz="3200" dirty="0"/>
              <a:t>HOW ENERGY MODELING </a:t>
            </a:r>
            <a:r>
              <a:rPr lang="en-US" sz="3200" i="1" dirty="0"/>
              <a:t>SHOULD</a:t>
            </a:r>
            <a:r>
              <a:rPr lang="en-US" sz="3200" dirty="0"/>
              <a:t> BE USED</a:t>
            </a:r>
          </a:p>
        </p:txBody>
      </p:sp>
    </p:spTree>
    <p:extLst>
      <p:ext uri="{BB962C8B-B14F-4D97-AF65-F5344CB8AC3E}">
        <p14:creationId xmlns:p14="http://schemas.microsoft.com/office/powerpoint/2010/main" val="3386737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799"/>
            <a:ext cx="7305805" cy="541751"/>
          </a:xfrm>
        </p:spPr>
        <p:txBody>
          <a:bodyPr vert="horz" lIns="0" tIns="0" rIns="0" bIns="0" rtlCol="0" anchor="t" anchorCtr="0">
            <a:normAutofit/>
          </a:bodyPr>
          <a:lstStyle/>
          <a:p>
            <a:r>
              <a:rPr lang="en-US" sz="1800" dirty="0"/>
              <a:t>The AIA 2030 Commitment Report</a:t>
            </a:r>
          </a:p>
        </p:txBody>
      </p:sp>
      <p:sp>
        <p:nvSpPr>
          <p:cNvPr id="3" name="Content Placeholder 2"/>
          <p:cNvSpPr>
            <a:spLocks noGrp="1"/>
          </p:cNvSpPr>
          <p:nvPr>
            <p:ph idx="1"/>
          </p:nvPr>
        </p:nvSpPr>
        <p:spPr>
          <a:xfrm>
            <a:off x="685799" y="1295400"/>
            <a:ext cx="11070772" cy="1749251"/>
          </a:xfrm>
        </p:spPr>
        <p:txBody>
          <a:bodyPr>
            <a:normAutofit/>
          </a:bodyPr>
          <a:lstStyle/>
          <a:p>
            <a:pPr marL="342900" indent="-342900">
              <a:buFont typeface="Arial" panose="020B0604020202020204" pitchFamily="34" charset="0"/>
              <a:buChar char="•"/>
            </a:pPr>
            <a:r>
              <a:rPr lang="en-US" sz="2000" dirty="0"/>
              <a:t>“A standout finding from 2015 is the </a:t>
            </a:r>
            <a:r>
              <a:rPr lang="en-US" sz="2000" b="1" u="sng" dirty="0">
                <a:solidFill>
                  <a:srgbClr val="00B050"/>
                </a:solidFill>
              </a:rPr>
              <a:t>critical role of energy modeling</a:t>
            </a:r>
            <a:r>
              <a:rPr lang="en-US" sz="2000" dirty="0"/>
              <a:t> in improving building design. </a:t>
            </a:r>
            <a:r>
              <a:rPr lang="en-US" sz="2000" b="1" u="sng" dirty="0">
                <a:solidFill>
                  <a:srgbClr val="00B050"/>
                </a:solidFill>
              </a:rPr>
              <a:t>Modeling early in the process </a:t>
            </a:r>
            <a:r>
              <a:rPr lang="en-US" sz="2000" dirty="0"/>
              <a:t>helps ensure that there is greater interplay in the decision making between efficiency and aesthetics from the initial stages of a project.” </a:t>
            </a:r>
            <a:r>
              <a:rPr lang="en-US" sz="2000" b="1" dirty="0"/>
              <a:t>2014 AIA 2030 Progress Report  </a:t>
            </a:r>
          </a:p>
        </p:txBody>
      </p:sp>
      <p:sp>
        <p:nvSpPr>
          <p:cNvPr id="4" name="Slide Number Placeholder 1">
            <a:extLst>
              <a:ext uri="{FF2B5EF4-FFF2-40B4-BE49-F238E27FC236}">
                <a16:creationId xmlns:a16="http://schemas.microsoft.com/office/drawing/2014/main" id="{83C6FC0F-5033-4A5B-9509-1BE7740A4A0C}"/>
              </a:ext>
            </a:extLst>
          </p:cNvPr>
          <p:cNvSpPr>
            <a:spLocks noGrp="1"/>
          </p:cNvSpPr>
          <p:nvPr>
            <p:ph type="sldNum" sz="quarter" idx="12"/>
          </p:nvPr>
        </p:nvSpPr>
        <p:spPr>
          <a:xfrm>
            <a:off x="8759952" y="6356350"/>
            <a:ext cx="2743200" cy="365125"/>
          </a:xfrm>
        </p:spPr>
        <p:txBody>
          <a:bodyPr/>
          <a:lstStyle/>
          <a:p>
            <a:fld id="{B23CCABC-6DA4-7C4D-989E-2A57AEA7D1E6}" type="slidenum">
              <a:rPr lang="en-US" smtClean="0">
                <a:solidFill>
                  <a:prstClr val="black">
                    <a:tint val="75000"/>
                  </a:prstClr>
                </a:solidFill>
              </a:rPr>
              <a:pPr/>
              <a:t>16</a:t>
            </a:fld>
            <a:endParaRPr lang="en-US" dirty="0">
              <a:solidFill>
                <a:prstClr val="black">
                  <a:tint val="75000"/>
                </a:prstClr>
              </a:solidFill>
            </a:endParaRPr>
          </a:p>
        </p:txBody>
      </p:sp>
      <p:sp>
        <p:nvSpPr>
          <p:cNvPr id="5" name="Content Placeholder 2">
            <a:extLst>
              <a:ext uri="{FF2B5EF4-FFF2-40B4-BE49-F238E27FC236}">
                <a16:creationId xmlns:a16="http://schemas.microsoft.com/office/drawing/2014/main" id="{9782F24E-84ED-4D82-983B-6F9F290A8FBC}"/>
              </a:ext>
            </a:extLst>
          </p:cNvPr>
          <p:cNvSpPr txBox="1">
            <a:spLocks/>
          </p:cNvSpPr>
          <p:nvPr/>
        </p:nvSpPr>
        <p:spPr>
          <a:xfrm>
            <a:off x="685799" y="3368711"/>
            <a:ext cx="4961375" cy="2680398"/>
          </a:xfrm>
          <a:prstGeom prst="rect">
            <a:avLst/>
          </a:prstGeom>
        </p:spPr>
        <p:txBody>
          <a:bodyPr vert="horz" lIns="0" tIns="0" rIns="0" bIns="0" rtlCol="0" anchor="t" anchorCtr="0">
            <a:normAutofit/>
          </a:bodyPr>
          <a:lstStyle>
            <a:lvl1pPr marL="0" indent="0" algn="l" defTabSz="914400" rtl="0" eaLnBrk="1" latinLnBrk="0" hangingPunct="1">
              <a:lnSpc>
                <a:spcPts val="3200"/>
              </a:lnSpc>
              <a:spcBef>
                <a:spcPts val="0"/>
              </a:spcBef>
              <a:spcAft>
                <a:spcPts val="3000"/>
              </a:spcAft>
              <a:buFont typeface="Arial" panose="020B0604020202020204" pitchFamily="34" charset="0"/>
              <a:buNone/>
              <a:defRPr sz="2600" kern="600" baseline="0">
                <a:solidFill>
                  <a:schemeClr val="tx1"/>
                </a:solidFill>
                <a:latin typeface="+mn-lt"/>
                <a:ea typeface="+mn-ea"/>
                <a:cs typeface="+mn-cs"/>
              </a:defRPr>
            </a:lvl1pPr>
            <a:lvl2pPr marL="342900" indent="-342900" algn="l" defTabSz="914400" rtl="0" eaLnBrk="1" latinLnBrk="0" hangingPunct="1">
              <a:lnSpc>
                <a:spcPts val="3200"/>
              </a:lnSpc>
              <a:spcBef>
                <a:spcPts val="0"/>
              </a:spcBef>
              <a:spcAft>
                <a:spcPts val="3000"/>
              </a:spcAft>
              <a:buFont typeface="Arial" panose="020B0604020202020204" pitchFamily="34" charset="0"/>
              <a:buChar char="•"/>
              <a:defRPr sz="2600" kern="600" baseline="0">
                <a:solidFill>
                  <a:schemeClr val="tx1"/>
                </a:solidFill>
                <a:latin typeface="+mn-lt"/>
                <a:ea typeface="+mn-ea"/>
                <a:cs typeface="+mn-cs"/>
              </a:defRPr>
            </a:lvl2pPr>
            <a:lvl3pPr marL="685800" indent="-342900" algn="l" defTabSz="914400" rtl="0" eaLnBrk="1" latinLnBrk="0" hangingPunct="1">
              <a:lnSpc>
                <a:spcPts val="3200"/>
              </a:lnSpc>
              <a:spcBef>
                <a:spcPts val="0"/>
              </a:spcBef>
              <a:spcAft>
                <a:spcPts val="3000"/>
              </a:spcAft>
              <a:buFont typeface="Arial" panose="020B0604020202020204" pitchFamily="34" charset="0"/>
              <a:buChar char="•"/>
              <a:defRPr sz="2600" kern="600" baseline="0">
                <a:solidFill>
                  <a:schemeClr val="tx1"/>
                </a:solidFill>
                <a:latin typeface="+mn-lt"/>
                <a:ea typeface="+mn-ea"/>
                <a:cs typeface="+mn-cs"/>
              </a:defRPr>
            </a:lvl3pPr>
            <a:lvl4pPr marL="1028700" indent="-342900" algn="l" defTabSz="914400" rtl="0" eaLnBrk="1" latinLnBrk="0" hangingPunct="1">
              <a:lnSpc>
                <a:spcPts val="3200"/>
              </a:lnSpc>
              <a:spcBef>
                <a:spcPts val="0"/>
              </a:spcBef>
              <a:spcAft>
                <a:spcPts val="3000"/>
              </a:spcAft>
              <a:buFont typeface="Arial" panose="020B0604020202020204" pitchFamily="34" charset="0"/>
              <a:buChar char="•"/>
              <a:defRPr sz="2600" kern="600" baseline="0">
                <a:solidFill>
                  <a:schemeClr val="tx1"/>
                </a:solidFill>
                <a:latin typeface="+mn-lt"/>
                <a:ea typeface="+mn-ea"/>
                <a:cs typeface="+mn-cs"/>
              </a:defRPr>
            </a:lvl4pPr>
            <a:lvl5pPr marL="1371600" indent="-342900" algn="l" defTabSz="914400" rtl="0" eaLnBrk="1" latinLnBrk="0" hangingPunct="1">
              <a:lnSpc>
                <a:spcPts val="3200"/>
              </a:lnSpc>
              <a:spcBef>
                <a:spcPts val="0"/>
              </a:spcBef>
              <a:spcAft>
                <a:spcPts val="3000"/>
              </a:spcAft>
              <a:buFont typeface="Arial" panose="020B0604020202020204" pitchFamily="34" charset="0"/>
              <a:buChar char="•"/>
              <a:defRPr sz="2600" kern="6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 Projects using energy modeling predict an average of 16 percentage point more energy reduction” – </a:t>
            </a:r>
            <a:r>
              <a:rPr lang="en-US" sz="2000" b="1" dirty="0"/>
              <a:t>2030 by the Numbers – 2016, AIA 2030 Commitment Report</a:t>
            </a:r>
          </a:p>
        </p:txBody>
      </p:sp>
      <p:pic>
        <p:nvPicPr>
          <p:cNvPr id="7" name="Picture 6">
            <a:extLst>
              <a:ext uri="{FF2B5EF4-FFF2-40B4-BE49-F238E27FC236}">
                <a16:creationId xmlns:a16="http://schemas.microsoft.com/office/drawing/2014/main" id="{D105D3E5-EBA9-4586-B0E4-E6405A01153A}"/>
              </a:ext>
            </a:extLst>
          </p:cNvPr>
          <p:cNvPicPr>
            <a:picLocks noChangeAspect="1"/>
          </p:cNvPicPr>
          <p:nvPr/>
        </p:nvPicPr>
        <p:blipFill>
          <a:blip r:embed="rId3"/>
          <a:stretch>
            <a:fillRect/>
          </a:stretch>
        </p:blipFill>
        <p:spPr>
          <a:xfrm>
            <a:off x="6333624" y="2647258"/>
            <a:ext cx="4852656" cy="3609999"/>
          </a:xfrm>
          <a:prstGeom prst="rect">
            <a:avLst/>
          </a:prstGeom>
        </p:spPr>
      </p:pic>
    </p:spTree>
    <p:extLst>
      <p:ext uri="{BB962C8B-B14F-4D97-AF65-F5344CB8AC3E}">
        <p14:creationId xmlns:p14="http://schemas.microsoft.com/office/powerpoint/2010/main" val="2680297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rmAutofit fontScale="90000"/>
          </a:bodyPr>
          <a:lstStyle/>
          <a:p>
            <a:r>
              <a:rPr lang="en-US" sz="1800" dirty="0"/>
              <a:t>When is Energy Modeling Typically Done?</a:t>
            </a:r>
          </a:p>
        </p:txBody>
      </p:sp>
      <p:sp>
        <p:nvSpPr>
          <p:cNvPr id="3" name="Slide Number Placeholder 2"/>
          <p:cNvSpPr>
            <a:spLocks noGrp="1"/>
          </p:cNvSpPr>
          <p:nvPr>
            <p:ph type="sldNum" sz="quarter" idx="12"/>
          </p:nvPr>
        </p:nvSpPr>
        <p:spPr/>
        <p:txBody>
          <a:bodyPr/>
          <a:lstStyle/>
          <a:p>
            <a:fld id="{B23CCABC-6DA4-7C4D-989E-2A57AEA7D1E6}" type="slidenum">
              <a:rPr lang="en-US" smtClean="0">
                <a:solidFill>
                  <a:prstClr val="black">
                    <a:tint val="75000"/>
                  </a:prstClr>
                </a:solidFill>
              </a:rPr>
              <a:pPr/>
              <a:t>17</a:t>
            </a:fld>
            <a:endParaRPr lang="en-US" dirty="0">
              <a:solidFill>
                <a:prstClr val="black">
                  <a:tint val="75000"/>
                </a:prstClr>
              </a:solidFill>
            </a:endParaRPr>
          </a:p>
        </p:txBody>
      </p:sp>
      <p:grpSp>
        <p:nvGrpSpPr>
          <p:cNvPr id="4" name="Group 3">
            <a:extLst>
              <a:ext uri="{FF2B5EF4-FFF2-40B4-BE49-F238E27FC236}">
                <a16:creationId xmlns:a16="http://schemas.microsoft.com/office/drawing/2014/main" id="{05D359BF-7019-4904-973C-A0022A572581}"/>
              </a:ext>
            </a:extLst>
          </p:cNvPr>
          <p:cNvGrpSpPr/>
          <p:nvPr/>
        </p:nvGrpSpPr>
        <p:grpSpPr>
          <a:xfrm>
            <a:off x="784527" y="1062468"/>
            <a:ext cx="3709954" cy="5434552"/>
            <a:chOff x="784527" y="1062468"/>
            <a:chExt cx="3709954" cy="5434552"/>
          </a:xfrm>
        </p:grpSpPr>
        <p:sp>
          <p:nvSpPr>
            <p:cNvPr id="5" name="Rectangle 4"/>
            <p:cNvSpPr/>
            <p:nvPr/>
          </p:nvSpPr>
          <p:spPr>
            <a:xfrm>
              <a:off x="1181413" y="6250799"/>
              <a:ext cx="2916183" cy="246221"/>
            </a:xfrm>
            <a:prstGeom prst="rect">
              <a:avLst/>
            </a:prstGeom>
          </p:spPr>
          <p:txBody>
            <a:bodyPr wrap="none">
              <a:spAutoFit/>
            </a:bodyPr>
            <a:lstStyle/>
            <a:p>
              <a:r>
                <a:rPr lang="en-US" sz="1000" dirty="0"/>
                <a:t>© AIA 2030 Commitment, 2014 Progress Report</a:t>
              </a:r>
            </a:p>
          </p:txBody>
        </p:sp>
        <p:grpSp>
          <p:nvGrpSpPr>
            <p:cNvPr id="11" name="Group 10">
              <a:extLst>
                <a:ext uri="{FF2B5EF4-FFF2-40B4-BE49-F238E27FC236}">
                  <a16:creationId xmlns:a16="http://schemas.microsoft.com/office/drawing/2014/main" id="{477809EA-C18C-4862-A6D6-161825AB4A4B}"/>
                </a:ext>
              </a:extLst>
            </p:cNvPr>
            <p:cNvGrpSpPr/>
            <p:nvPr/>
          </p:nvGrpSpPr>
          <p:grpSpPr>
            <a:xfrm>
              <a:off x="879618" y="3163854"/>
              <a:ext cx="3519772" cy="3008342"/>
              <a:chOff x="463731" y="2505891"/>
              <a:chExt cx="3317513" cy="3028135"/>
            </a:xfrm>
          </p:grpSpPr>
          <p:pic>
            <p:nvPicPr>
              <p:cNvPr id="9" name="Picture 8">
                <a:extLst>
                  <a:ext uri="{FF2B5EF4-FFF2-40B4-BE49-F238E27FC236}">
                    <a16:creationId xmlns:a16="http://schemas.microsoft.com/office/drawing/2014/main" id="{CCFBCBDA-9F1E-4D50-9373-8F1F0ECE76C9}"/>
                  </a:ext>
                </a:extLst>
              </p:cNvPr>
              <p:cNvPicPr>
                <a:picLocks noChangeAspect="1"/>
              </p:cNvPicPr>
              <p:nvPr/>
            </p:nvPicPr>
            <p:blipFill>
              <a:blip r:embed="rId3"/>
              <a:stretch>
                <a:fillRect/>
              </a:stretch>
            </p:blipFill>
            <p:spPr>
              <a:xfrm>
                <a:off x="463731" y="2505891"/>
                <a:ext cx="3317513" cy="3028135"/>
              </a:xfrm>
              <a:prstGeom prst="rect">
                <a:avLst/>
              </a:prstGeom>
            </p:spPr>
          </p:pic>
          <p:pic>
            <p:nvPicPr>
              <p:cNvPr id="10" name="Picture 9">
                <a:extLst>
                  <a:ext uri="{FF2B5EF4-FFF2-40B4-BE49-F238E27FC236}">
                    <a16:creationId xmlns:a16="http://schemas.microsoft.com/office/drawing/2014/main" id="{6BBC85A2-AE6B-4572-B794-50BB043DD657}"/>
                  </a:ext>
                </a:extLst>
              </p:cNvPr>
              <p:cNvPicPr>
                <a:picLocks noChangeAspect="1"/>
              </p:cNvPicPr>
              <p:nvPr/>
            </p:nvPicPr>
            <p:blipFill>
              <a:blip r:embed="rId4"/>
              <a:stretch>
                <a:fillRect/>
              </a:stretch>
            </p:blipFill>
            <p:spPr>
              <a:xfrm>
                <a:off x="1527174" y="2811404"/>
                <a:ext cx="1190625" cy="666750"/>
              </a:xfrm>
              <a:prstGeom prst="rect">
                <a:avLst/>
              </a:prstGeom>
            </p:spPr>
          </p:pic>
        </p:grpSp>
        <p:pic>
          <p:nvPicPr>
            <p:cNvPr id="12" name="Picture 11">
              <a:extLst>
                <a:ext uri="{FF2B5EF4-FFF2-40B4-BE49-F238E27FC236}">
                  <a16:creationId xmlns:a16="http://schemas.microsoft.com/office/drawing/2014/main" id="{B17B140D-1B39-4FF6-B010-A36661584534}"/>
                </a:ext>
              </a:extLst>
            </p:cNvPr>
            <p:cNvPicPr>
              <a:picLocks noChangeAspect="1"/>
            </p:cNvPicPr>
            <p:nvPr/>
          </p:nvPicPr>
          <p:blipFill>
            <a:blip r:embed="rId5"/>
            <a:stretch>
              <a:fillRect/>
            </a:stretch>
          </p:blipFill>
          <p:spPr>
            <a:xfrm>
              <a:off x="784527" y="1062468"/>
              <a:ext cx="3709954" cy="1917818"/>
            </a:xfrm>
            <a:prstGeom prst="rect">
              <a:avLst/>
            </a:prstGeom>
          </p:spPr>
        </p:pic>
      </p:grpSp>
      <p:sp>
        <p:nvSpPr>
          <p:cNvPr id="14" name="Rectangle 13">
            <a:extLst>
              <a:ext uri="{FF2B5EF4-FFF2-40B4-BE49-F238E27FC236}">
                <a16:creationId xmlns:a16="http://schemas.microsoft.com/office/drawing/2014/main" id="{A1EFAAE5-19F2-4F8A-A03F-55DADA2298A5}"/>
              </a:ext>
            </a:extLst>
          </p:cNvPr>
          <p:cNvSpPr/>
          <p:nvPr/>
        </p:nvSpPr>
        <p:spPr bwMode="auto">
          <a:xfrm>
            <a:off x="8795223" y="2079830"/>
            <a:ext cx="1847542" cy="311049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23141" tIns="11572" rIns="23141" bIns="11572" numCol="1" rtlCol="0" anchor="t" anchorCtr="0" compatLnSpc="1">
            <a:prstTxWarp prst="textNoShape">
              <a:avLst/>
            </a:prstTxWarp>
          </a:bodyPr>
          <a:lstStyle/>
          <a:p>
            <a:pPr algn="ctr" defTabSz="231316" eaLnBrk="0" hangingPunct="0"/>
            <a:r>
              <a:rPr lang="en-US" sz="900" b="1" dirty="0">
                <a:latin typeface="Verdana"/>
                <a:ea typeface="ＭＳ Ｐゴシック" pitchFamily="-108" charset="-128"/>
                <a:cs typeface="Verdana"/>
              </a:rPr>
              <a:t>Typical energy modeling timeframe</a:t>
            </a:r>
          </a:p>
        </p:txBody>
      </p:sp>
      <p:grpSp>
        <p:nvGrpSpPr>
          <p:cNvPr id="15" name="Group 14">
            <a:extLst>
              <a:ext uri="{FF2B5EF4-FFF2-40B4-BE49-F238E27FC236}">
                <a16:creationId xmlns:a16="http://schemas.microsoft.com/office/drawing/2014/main" id="{2845804A-CF24-4D68-93F0-4305913AA276}"/>
              </a:ext>
            </a:extLst>
          </p:cNvPr>
          <p:cNvGrpSpPr/>
          <p:nvPr/>
        </p:nvGrpSpPr>
        <p:grpSpPr>
          <a:xfrm>
            <a:off x="4949438" y="1941534"/>
            <a:ext cx="6073466" cy="3985758"/>
            <a:chOff x="2440092" y="1923591"/>
            <a:chExt cx="6987162" cy="4103773"/>
          </a:xfrm>
        </p:grpSpPr>
        <p:sp>
          <p:nvSpPr>
            <p:cNvPr id="16" name="Line 7">
              <a:extLst>
                <a:ext uri="{FF2B5EF4-FFF2-40B4-BE49-F238E27FC236}">
                  <a16:creationId xmlns:a16="http://schemas.microsoft.com/office/drawing/2014/main" id="{5194F711-BADD-4001-9472-6D664164DC9C}"/>
                </a:ext>
              </a:extLst>
            </p:cNvPr>
            <p:cNvSpPr>
              <a:spLocks noChangeShapeType="1"/>
            </p:cNvSpPr>
            <p:nvPr/>
          </p:nvSpPr>
          <p:spPr bwMode="auto">
            <a:xfrm>
              <a:off x="3191832" y="1928301"/>
              <a:ext cx="0" cy="3375209"/>
            </a:xfrm>
            <a:prstGeom prst="line">
              <a:avLst/>
            </a:prstGeom>
            <a:noFill/>
            <a:ln w="38100">
              <a:solidFill>
                <a:schemeClr val="tx1"/>
              </a:solidFill>
              <a:round/>
              <a:headEnd type="triangle" w="med" len="med"/>
              <a:tailEnd/>
            </a:ln>
          </p:spPr>
          <p:txBody>
            <a:bodyPr lIns="23141" tIns="11572" rIns="23141" bIns="11572">
              <a:prstTxWarp prst="textNoShape">
                <a:avLst/>
              </a:prstTxWarp>
            </a:bodyPr>
            <a:lstStyle/>
            <a:p>
              <a:endParaRPr lang="en-US" sz="454" dirty="0"/>
            </a:p>
          </p:txBody>
        </p:sp>
        <p:sp>
          <p:nvSpPr>
            <p:cNvPr id="17" name="Line 8">
              <a:extLst>
                <a:ext uri="{FF2B5EF4-FFF2-40B4-BE49-F238E27FC236}">
                  <a16:creationId xmlns:a16="http://schemas.microsoft.com/office/drawing/2014/main" id="{38ED75A9-11C4-407A-A3DB-50CE0AC4988F}"/>
                </a:ext>
              </a:extLst>
            </p:cNvPr>
            <p:cNvSpPr>
              <a:spLocks noChangeShapeType="1"/>
            </p:cNvSpPr>
            <p:nvPr/>
          </p:nvSpPr>
          <p:spPr bwMode="auto">
            <a:xfrm>
              <a:off x="2812075" y="5143512"/>
              <a:ext cx="6615179" cy="0"/>
            </a:xfrm>
            <a:prstGeom prst="line">
              <a:avLst/>
            </a:prstGeom>
            <a:noFill/>
            <a:ln w="38100">
              <a:solidFill>
                <a:schemeClr val="tx1"/>
              </a:solidFill>
              <a:round/>
              <a:headEnd/>
              <a:tailEnd type="triangle" w="med" len="med"/>
            </a:ln>
          </p:spPr>
          <p:txBody>
            <a:bodyPr lIns="23141" tIns="11572" rIns="23141" bIns="11572">
              <a:prstTxWarp prst="textNoShape">
                <a:avLst/>
              </a:prstTxWarp>
            </a:bodyPr>
            <a:lstStyle/>
            <a:p>
              <a:endParaRPr lang="en-US" sz="454" dirty="0"/>
            </a:p>
          </p:txBody>
        </p:sp>
        <p:grpSp>
          <p:nvGrpSpPr>
            <p:cNvPr id="18" name="Group 17">
              <a:extLst>
                <a:ext uri="{FF2B5EF4-FFF2-40B4-BE49-F238E27FC236}">
                  <a16:creationId xmlns:a16="http://schemas.microsoft.com/office/drawing/2014/main" id="{2B9689AE-49C9-470C-81B1-6E7AE15305F3}"/>
                </a:ext>
              </a:extLst>
            </p:cNvPr>
            <p:cNvGrpSpPr>
              <a:grpSpLocks/>
            </p:cNvGrpSpPr>
            <p:nvPr/>
          </p:nvGrpSpPr>
          <p:grpSpPr bwMode="auto">
            <a:xfrm>
              <a:off x="3634174" y="2086217"/>
              <a:ext cx="5083277" cy="2741520"/>
              <a:chOff x="0" y="7"/>
              <a:chExt cx="3530" cy="2138"/>
            </a:xfrm>
          </p:grpSpPr>
          <p:sp>
            <p:nvSpPr>
              <p:cNvPr id="30" name="AutoShape 5">
                <a:extLst>
                  <a:ext uri="{FF2B5EF4-FFF2-40B4-BE49-F238E27FC236}">
                    <a16:creationId xmlns:a16="http://schemas.microsoft.com/office/drawing/2014/main" id="{F15BB72B-F770-4F37-8BAD-9C4001C33CE3}"/>
                  </a:ext>
                </a:extLst>
              </p:cNvPr>
              <p:cNvSpPr>
                <a:spLocks/>
              </p:cNvSpPr>
              <p:nvPr/>
            </p:nvSpPr>
            <p:spPr bwMode="auto">
              <a:xfrm>
                <a:off x="0" y="146"/>
                <a:ext cx="3530" cy="1999"/>
              </a:xfrm>
              <a:custGeom>
                <a:avLst/>
                <a:gdLst/>
                <a:ahLst/>
                <a:cxnLst/>
                <a:rect l="0" t="0" r="r" b="b"/>
                <a:pathLst>
                  <a:path w="21600" h="21600">
                    <a:moveTo>
                      <a:pt x="0" y="0"/>
                    </a:moveTo>
                    <a:cubicBezTo>
                      <a:pt x="0" y="0"/>
                      <a:pt x="10636" y="3724"/>
                      <a:pt x="21600" y="21600"/>
                    </a:cubicBezTo>
                  </a:path>
                </a:pathLst>
              </a:custGeom>
              <a:noFill/>
              <a:ln w="114300">
                <a:solidFill>
                  <a:schemeClr val="accent1"/>
                </a:solidFill>
                <a:miter lim="800000"/>
                <a:headEnd type="oval" w="med" len="med"/>
                <a:tailEnd type="triangle" w="med" len="med"/>
              </a:ln>
              <a:effectLst>
                <a:outerShdw blurRad="63500" dist="50800" dir="2700000" sx="101000" sy="101000" algn="tl" rotWithShape="0">
                  <a:srgbClr val="000000">
                    <a:alpha val="70000"/>
                  </a:srgbClr>
                </a:outerShdw>
              </a:effectLst>
            </p:spPr>
            <p:txBody>
              <a:bodyPr lIns="0" tIns="0" rIns="0" bIns="0">
                <a:prstTxWarp prst="textNoShape">
                  <a:avLst/>
                </a:prstTxWarp>
              </a:bodyPr>
              <a:lstStyle/>
              <a:p>
                <a:endParaRPr lang="en-US" sz="900" b="1" dirty="0">
                  <a:latin typeface="Verdana"/>
                  <a:cs typeface="Verdana"/>
                </a:endParaRPr>
              </a:p>
            </p:txBody>
          </p:sp>
          <p:sp>
            <p:nvSpPr>
              <p:cNvPr id="31" name="Rectangle 30">
                <a:extLst>
                  <a:ext uri="{FF2B5EF4-FFF2-40B4-BE49-F238E27FC236}">
                    <a16:creationId xmlns:a16="http://schemas.microsoft.com/office/drawing/2014/main" id="{52E8C888-08D2-4CD7-90A6-9AF74994C635}"/>
                  </a:ext>
                </a:extLst>
              </p:cNvPr>
              <p:cNvSpPr>
                <a:spLocks/>
              </p:cNvSpPr>
              <p:nvPr/>
            </p:nvSpPr>
            <p:spPr bwMode="auto">
              <a:xfrm rot="1081338">
                <a:off x="426" y="7"/>
                <a:ext cx="1320" cy="511"/>
              </a:xfrm>
              <a:prstGeom prst="rect">
                <a:avLst/>
              </a:prstGeom>
              <a:noFill/>
              <a:ln w="12700">
                <a:noFill/>
                <a:miter lim="800000"/>
                <a:headEnd/>
                <a:tailEnd/>
              </a:ln>
            </p:spPr>
            <p:txBody>
              <a:bodyPr lIns="0" tIns="0" rIns="0" bIns="0" anchor="ctr">
                <a:prstTxWarp prst="textNoShape">
                  <a:avLst/>
                </a:prstTxWarp>
              </a:bodyPr>
              <a:lstStyle/>
              <a:p>
                <a:r>
                  <a:rPr lang="en-US" sz="900" b="1" dirty="0">
                    <a:latin typeface="Verdana"/>
                    <a:cs typeface="Verdana"/>
                  </a:rPr>
                  <a:t>Performance </a:t>
                </a:r>
              </a:p>
              <a:p>
                <a:r>
                  <a:rPr lang="en-US" sz="900" b="1" dirty="0">
                    <a:latin typeface="Verdana"/>
                    <a:cs typeface="Verdana"/>
                  </a:rPr>
                  <a:t>Impact</a:t>
                </a:r>
              </a:p>
            </p:txBody>
          </p:sp>
        </p:grpSp>
        <p:sp>
          <p:nvSpPr>
            <p:cNvPr id="19" name="Rectangle 18">
              <a:extLst>
                <a:ext uri="{FF2B5EF4-FFF2-40B4-BE49-F238E27FC236}">
                  <a16:creationId xmlns:a16="http://schemas.microsoft.com/office/drawing/2014/main" id="{32CAF64E-A628-426A-BE31-0F8EF3575FF0}"/>
                </a:ext>
              </a:extLst>
            </p:cNvPr>
            <p:cNvSpPr>
              <a:spLocks/>
            </p:cNvSpPr>
            <p:nvPr/>
          </p:nvSpPr>
          <p:spPr bwMode="auto">
            <a:xfrm>
              <a:off x="5605853" y="5455565"/>
              <a:ext cx="1215179" cy="304944"/>
            </a:xfrm>
            <a:prstGeom prst="rect">
              <a:avLst/>
            </a:prstGeom>
            <a:noFill/>
            <a:ln w="12700">
              <a:noFill/>
              <a:miter lim="800000"/>
              <a:headEnd/>
              <a:tailEnd/>
            </a:ln>
          </p:spPr>
          <p:txBody>
            <a:bodyPr lIns="0" tIns="0" rIns="0" bIns="0" anchor="ctr">
              <a:prstTxWarp prst="textNoShape">
                <a:avLst/>
              </a:prstTxWarp>
            </a:bodyPr>
            <a:lstStyle/>
            <a:p>
              <a:r>
                <a:rPr lang="en-US" sz="1125" dirty="0">
                  <a:latin typeface="Verdana"/>
                  <a:cs typeface="Verdana"/>
                </a:rPr>
                <a:t>Time</a:t>
              </a:r>
            </a:p>
          </p:txBody>
        </p:sp>
        <p:sp>
          <p:nvSpPr>
            <p:cNvPr id="20" name="Line 10">
              <a:extLst>
                <a:ext uri="{FF2B5EF4-FFF2-40B4-BE49-F238E27FC236}">
                  <a16:creationId xmlns:a16="http://schemas.microsoft.com/office/drawing/2014/main" id="{E8F08FC6-FBCF-45E1-80B1-D42BB5D6F409}"/>
                </a:ext>
              </a:extLst>
            </p:cNvPr>
            <p:cNvSpPr>
              <a:spLocks noChangeShapeType="1"/>
            </p:cNvSpPr>
            <p:nvPr/>
          </p:nvSpPr>
          <p:spPr bwMode="auto">
            <a:xfrm>
              <a:off x="3687450" y="4987289"/>
              <a:ext cx="0" cy="389319"/>
            </a:xfrm>
            <a:prstGeom prst="line">
              <a:avLst/>
            </a:prstGeom>
            <a:noFill/>
            <a:ln w="38100">
              <a:solidFill>
                <a:schemeClr val="tx1"/>
              </a:solidFill>
              <a:round/>
              <a:headEnd type="stealth" w="med" len="med"/>
              <a:tailEnd/>
            </a:ln>
          </p:spPr>
          <p:txBody>
            <a:bodyPr lIns="23141" tIns="11572" rIns="23141" bIns="11572">
              <a:prstTxWarp prst="textNoShape">
                <a:avLst/>
              </a:prstTxWarp>
            </a:bodyPr>
            <a:lstStyle/>
            <a:p>
              <a:endParaRPr lang="en-US" sz="1856" dirty="0"/>
            </a:p>
          </p:txBody>
        </p:sp>
        <p:sp>
          <p:nvSpPr>
            <p:cNvPr id="21" name="Line 11">
              <a:extLst>
                <a:ext uri="{FF2B5EF4-FFF2-40B4-BE49-F238E27FC236}">
                  <a16:creationId xmlns:a16="http://schemas.microsoft.com/office/drawing/2014/main" id="{92E3088C-AD52-41F1-A504-CE19F86B6164}"/>
                </a:ext>
              </a:extLst>
            </p:cNvPr>
            <p:cNvSpPr>
              <a:spLocks noChangeShapeType="1"/>
            </p:cNvSpPr>
            <p:nvPr/>
          </p:nvSpPr>
          <p:spPr bwMode="auto">
            <a:xfrm>
              <a:off x="8717452" y="4987290"/>
              <a:ext cx="1408" cy="430186"/>
            </a:xfrm>
            <a:prstGeom prst="line">
              <a:avLst/>
            </a:prstGeom>
            <a:noFill/>
            <a:ln w="38100">
              <a:solidFill>
                <a:schemeClr val="tx1"/>
              </a:solidFill>
              <a:round/>
              <a:headEnd type="stealth" w="med" len="med"/>
              <a:tailEnd/>
            </a:ln>
          </p:spPr>
          <p:txBody>
            <a:bodyPr lIns="23141" tIns="11572" rIns="23141" bIns="11572">
              <a:prstTxWarp prst="textNoShape">
                <a:avLst/>
              </a:prstTxWarp>
            </a:bodyPr>
            <a:lstStyle/>
            <a:p>
              <a:endParaRPr lang="en-US" sz="1856" dirty="0"/>
            </a:p>
          </p:txBody>
        </p:sp>
        <p:sp>
          <p:nvSpPr>
            <p:cNvPr id="22" name="Rectangle 21">
              <a:extLst>
                <a:ext uri="{FF2B5EF4-FFF2-40B4-BE49-F238E27FC236}">
                  <a16:creationId xmlns:a16="http://schemas.microsoft.com/office/drawing/2014/main" id="{8DA05F3B-291F-452F-AA7D-694CA74EE071}"/>
                </a:ext>
              </a:extLst>
            </p:cNvPr>
            <p:cNvSpPr>
              <a:spLocks/>
            </p:cNvSpPr>
            <p:nvPr/>
          </p:nvSpPr>
          <p:spPr bwMode="auto">
            <a:xfrm>
              <a:off x="3027822" y="5376577"/>
              <a:ext cx="1350197" cy="609888"/>
            </a:xfrm>
            <a:prstGeom prst="rect">
              <a:avLst/>
            </a:prstGeom>
            <a:noFill/>
            <a:ln w="12700">
              <a:noFill/>
              <a:miter lim="800000"/>
              <a:headEnd/>
              <a:tailEnd/>
            </a:ln>
          </p:spPr>
          <p:txBody>
            <a:bodyPr lIns="0" tIns="0" rIns="0" bIns="0" anchor="ctr">
              <a:prstTxWarp prst="textNoShape">
                <a:avLst/>
              </a:prstTxWarp>
            </a:bodyPr>
            <a:lstStyle/>
            <a:p>
              <a:pPr algn="ctr"/>
              <a:r>
                <a:rPr lang="en-US" sz="1125" dirty="0">
                  <a:latin typeface="Verdana"/>
                  <a:cs typeface="Verdana"/>
                </a:rPr>
                <a:t>Project </a:t>
              </a:r>
            </a:p>
            <a:p>
              <a:pPr algn="ctr"/>
              <a:r>
                <a:rPr lang="en-US" sz="1125" dirty="0">
                  <a:latin typeface="Verdana"/>
                  <a:cs typeface="Verdana"/>
                </a:rPr>
                <a:t>Start</a:t>
              </a:r>
            </a:p>
          </p:txBody>
        </p:sp>
        <p:sp>
          <p:nvSpPr>
            <p:cNvPr id="23" name="Rectangle 22">
              <a:extLst>
                <a:ext uri="{FF2B5EF4-FFF2-40B4-BE49-F238E27FC236}">
                  <a16:creationId xmlns:a16="http://schemas.microsoft.com/office/drawing/2014/main" id="{46DE82A1-66CC-48D5-9676-8065F9CDF3A5}"/>
                </a:ext>
              </a:extLst>
            </p:cNvPr>
            <p:cNvSpPr>
              <a:spLocks/>
            </p:cNvSpPr>
            <p:nvPr/>
          </p:nvSpPr>
          <p:spPr bwMode="auto">
            <a:xfrm>
              <a:off x="8077056" y="5417476"/>
              <a:ext cx="1350197" cy="609888"/>
            </a:xfrm>
            <a:prstGeom prst="rect">
              <a:avLst/>
            </a:prstGeom>
            <a:noFill/>
            <a:ln w="12700">
              <a:noFill/>
              <a:miter lim="800000"/>
              <a:headEnd/>
              <a:tailEnd/>
            </a:ln>
          </p:spPr>
          <p:txBody>
            <a:bodyPr lIns="0" tIns="0" rIns="0" bIns="0" anchor="ctr">
              <a:prstTxWarp prst="textNoShape">
                <a:avLst/>
              </a:prstTxWarp>
            </a:bodyPr>
            <a:lstStyle/>
            <a:p>
              <a:pPr algn="ctr"/>
              <a:r>
                <a:rPr lang="en-US" sz="1125" dirty="0">
                  <a:latin typeface="Verdana"/>
                  <a:cs typeface="Verdana"/>
                </a:rPr>
                <a:t>Project </a:t>
              </a:r>
            </a:p>
            <a:p>
              <a:pPr algn="ctr"/>
              <a:r>
                <a:rPr lang="en-US" sz="1125" dirty="0">
                  <a:latin typeface="Verdana"/>
                  <a:cs typeface="Verdana"/>
                </a:rPr>
                <a:t>Finish</a:t>
              </a:r>
            </a:p>
          </p:txBody>
        </p:sp>
        <p:sp>
          <p:nvSpPr>
            <p:cNvPr id="24" name="Rectangle 23">
              <a:extLst>
                <a:ext uri="{FF2B5EF4-FFF2-40B4-BE49-F238E27FC236}">
                  <a16:creationId xmlns:a16="http://schemas.microsoft.com/office/drawing/2014/main" id="{1C9B19C5-4BDD-4359-AB0B-97AFC8647B62}"/>
                </a:ext>
              </a:extLst>
            </p:cNvPr>
            <p:cNvSpPr>
              <a:spLocks/>
            </p:cNvSpPr>
            <p:nvPr/>
          </p:nvSpPr>
          <p:spPr bwMode="auto">
            <a:xfrm>
              <a:off x="2440092" y="1923591"/>
              <a:ext cx="978893" cy="304944"/>
            </a:xfrm>
            <a:prstGeom prst="rect">
              <a:avLst/>
            </a:prstGeom>
            <a:noFill/>
            <a:ln w="12700">
              <a:noFill/>
              <a:miter lim="800000"/>
              <a:headEnd/>
              <a:tailEnd/>
            </a:ln>
          </p:spPr>
          <p:txBody>
            <a:bodyPr lIns="0" tIns="0" rIns="0" bIns="0" anchor="ctr">
              <a:prstTxWarp prst="textNoShape">
                <a:avLst/>
              </a:prstTxWarp>
            </a:bodyPr>
            <a:lstStyle/>
            <a:p>
              <a:r>
                <a:rPr lang="en-US" sz="1125" dirty="0">
                  <a:latin typeface="Verdana"/>
                  <a:cs typeface="Verdana"/>
                </a:rPr>
                <a:t>HIGH</a:t>
              </a:r>
            </a:p>
          </p:txBody>
        </p:sp>
        <p:sp>
          <p:nvSpPr>
            <p:cNvPr id="25" name="Rectangle 24">
              <a:extLst>
                <a:ext uri="{FF2B5EF4-FFF2-40B4-BE49-F238E27FC236}">
                  <a16:creationId xmlns:a16="http://schemas.microsoft.com/office/drawing/2014/main" id="{FEF8B50D-B0EB-4971-BF09-F5FACC85C9DD}"/>
                </a:ext>
              </a:extLst>
            </p:cNvPr>
            <p:cNvSpPr>
              <a:spLocks/>
            </p:cNvSpPr>
            <p:nvPr/>
          </p:nvSpPr>
          <p:spPr bwMode="auto">
            <a:xfrm>
              <a:off x="2513389" y="4789244"/>
              <a:ext cx="933887" cy="304944"/>
            </a:xfrm>
            <a:prstGeom prst="rect">
              <a:avLst/>
            </a:prstGeom>
            <a:noFill/>
            <a:ln w="12700">
              <a:noFill/>
              <a:miter lim="800000"/>
              <a:headEnd/>
              <a:tailEnd/>
            </a:ln>
          </p:spPr>
          <p:txBody>
            <a:bodyPr lIns="0" tIns="0" rIns="0" bIns="0" anchor="ctr">
              <a:prstTxWarp prst="textNoShape">
                <a:avLst/>
              </a:prstTxWarp>
            </a:bodyPr>
            <a:lstStyle/>
            <a:p>
              <a:r>
                <a:rPr lang="en-US" sz="1125" dirty="0">
                  <a:latin typeface="Verdana"/>
                  <a:cs typeface="Verdana"/>
                </a:rPr>
                <a:t>LOW</a:t>
              </a:r>
            </a:p>
          </p:txBody>
        </p:sp>
        <p:grpSp>
          <p:nvGrpSpPr>
            <p:cNvPr id="26" name="Group 25">
              <a:extLst>
                <a:ext uri="{FF2B5EF4-FFF2-40B4-BE49-F238E27FC236}">
                  <a16:creationId xmlns:a16="http://schemas.microsoft.com/office/drawing/2014/main" id="{EFD1F93F-40D6-428F-BF2F-F03607B02DC8}"/>
                </a:ext>
              </a:extLst>
            </p:cNvPr>
            <p:cNvGrpSpPr>
              <a:grpSpLocks/>
            </p:cNvGrpSpPr>
            <p:nvPr/>
          </p:nvGrpSpPr>
          <p:grpSpPr bwMode="auto">
            <a:xfrm>
              <a:off x="3688856" y="2275532"/>
              <a:ext cx="5098413" cy="2422749"/>
              <a:chOff x="0" y="0"/>
              <a:chExt cx="3530" cy="1937"/>
            </a:xfrm>
          </p:grpSpPr>
          <p:sp>
            <p:nvSpPr>
              <p:cNvPr id="28" name="Rectangle 27">
                <a:extLst>
                  <a:ext uri="{FF2B5EF4-FFF2-40B4-BE49-F238E27FC236}">
                    <a16:creationId xmlns:a16="http://schemas.microsoft.com/office/drawing/2014/main" id="{4491700B-1335-4840-BDDE-B0177E44FD14}"/>
                  </a:ext>
                </a:extLst>
              </p:cNvPr>
              <p:cNvSpPr>
                <a:spLocks/>
              </p:cNvSpPr>
              <p:nvPr/>
            </p:nvSpPr>
            <p:spPr bwMode="auto">
              <a:xfrm rot="20418432">
                <a:off x="337" y="1253"/>
                <a:ext cx="1486" cy="250"/>
              </a:xfrm>
              <a:prstGeom prst="rect">
                <a:avLst/>
              </a:prstGeom>
              <a:noFill/>
              <a:ln w="12700">
                <a:noFill/>
                <a:miter lim="800000"/>
                <a:headEnd/>
                <a:tailEnd/>
              </a:ln>
            </p:spPr>
            <p:txBody>
              <a:bodyPr lIns="0" tIns="0" rIns="0" bIns="0" anchor="ctr">
                <a:prstTxWarp prst="textNoShape">
                  <a:avLst/>
                </a:prstTxWarp>
              </a:bodyPr>
              <a:lstStyle/>
              <a:p>
                <a:r>
                  <a:rPr lang="en-US" sz="900" b="1" dirty="0">
                    <a:latin typeface="Verdana"/>
                    <a:cs typeface="Verdana"/>
                  </a:rPr>
                  <a:t>Level of Effort</a:t>
                </a:r>
              </a:p>
            </p:txBody>
          </p:sp>
          <p:sp>
            <p:nvSpPr>
              <p:cNvPr id="29" name="AutoShape 18">
                <a:extLst>
                  <a:ext uri="{FF2B5EF4-FFF2-40B4-BE49-F238E27FC236}">
                    <a16:creationId xmlns:a16="http://schemas.microsoft.com/office/drawing/2014/main" id="{1CE301FA-472C-4493-89FA-15761A60BE69}"/>
                  </a:ext>
                </a:extLst>
              </p:cNvPr>
              <p:cNvSpPr>
                <a:spLocks/>
              </p:cNvSpPr>
              <p:nvPr/>
            </p:nvSpPr>
            <p:spPr bwMode="auto">
              <a:xfrm rot="10800000" flipH="1">
                <a:off x="0" y="0"/>
                <a:ext cx="3530" cy="1937"/>
              </a:xfrm>
              <a:custGeom>
                <a:avLst/>
                <a:gdLst/>
                <a:ahLst/>
                <a:cxnLst/>
                <a:rect l="0" t="0" r="r" b="b"/>
                <a:pathLst>
                  <a:path w="21600" h="21600">
                    <a:moveTo>
                      <a:pt x="0" y="0"/>
                    </a:moveTo>
                    <a:cubicBezTo>
                      <a:pt x="0" y="0"/>
                      <a:pt x="10636" y="3724"/>
                      <a:pt x="21600" y="21600"/>
                    </a:cubicBezTo>
                  </a:path>
                </a:pathLst>
              </a:custGeom>
              <a:noFill/>
              <a:ln w="114300">
                <a:solidFill>
                  <a:srgbClr val="4E8059"/>
                </a:solidFill>
                <a:miter lim="800000"/>
                <a:headEnd type="oval" w="med" len="med"/>
                <a:tailEnd type="triangle" w="med" len="med"/>
              </a:ln>
              <a:effectLst>
                <a:outerShdw blurRad="50800" dist="38100" dir="2700000" algn="tl" rotWithShape="0">
                  <a:srgbClr val="000000">
                    <a:alpha val="43000"/>
                  </a:srgbClr>
                </a:outerShdw>
              </a:effectLst>
            </p:spPr>
            <p:txBody>
              <a:bodyPr lIns="0" tIns="0" rIns="0" bIns="0">
                <a:prstTxWarp prst="textNoShape">
                  <a:avLst/>
                </a:prstTxWarp>
              </a:bodyPr>
              <a:lstStyle/>
              <a:p>
                <a:endParaRPr lang="en-US" sz="900" b="1" dirty="0">
                  <a:latin typeface="Verdana"/>
                  <a:cs typeface="Verdana"/>
                </a:endParaRPr>
              </a:p>
            </p:txBody>
          </p:sp>
        </p:grpSp>
        <p:sp>
          <p:nvSpPr>
            <p:cNvPr id="27" name="Rectangle 26">
              <a:extLst>
                <a:ext uri="{FF2B5EF4-FFF2-40B4-BE49-F238E27FC236}">
                  <a16:creationId xmlns:a16="http://schemas.microsoft.com/office/drawing/2014/main" id="{0DE38E94-2A78-40A6-B734-4652A285B147}"/>
                </a:ext>
              </a:extLst>
            </p:cNvPr>
            <p:cNvSpPr>
              <a:spLocks/>
            </p:cNvSpPr>
            <p:nvPr/>
          </p:nvSpPr>
          <p:spPr bwMode="auto">
            <a:xfrm rot="16200000">
              <a:off x="1360977" y="3226245"/>
              <a:ext cx="2812096" cy="316657"/>
            </a:xfrm>
            <a:prstGeom prst="rect">
              <a:avLst/>
            </a:prstGeom>
            <a:noFill/>
            <a:ln w="12700">
              <a:noFill/>
              <a:miter lim="800000"/>
              <a:headEnd/>
              <a:tailEnd/>
            </a:ln>
          </p:spPr>
          <p:txBody>
            <a:bodyPr lIns="0" tIns="0" rIns="0" bIns="0" anchor="ctr">
              <a:prstTxWarp prst="textNoShape">
                <a:avLst/>
              </a:prstTxWarp>
            </a:bodyPr>
            <a:lstStyle/>
            <a:p>
              <a:pPr algn="ctr"/>
              <a:r>
                <a:rPr lang="en-US" sz="900" dirty="0">
                  <a:latin typeface="Verdana"/>
                  <a:cs typeface="Verdana"/>
                </a:rPr>
                <a:t>Level of Effort / </a:t>
              </a:r>
            </a:p>
            <a:p>
              <a:pPr algn="ctr"/>
              <a:r>
                <a:rPr lang="en-US" sz="900" dirty="0">
                  <a:latin typeface="Verdana"/>
                  <a:cs typeface="Verdana"/>
                </a:rPr>
                <a:t>Performance</a:t>
              </a:r>
            </a:p>
          </p:txBody>
        </p:sp>
      </p:grpSp>
    </p:spTree>
    <p:extLst>
      <p:ext uri="{BB962C8B-B14F-4D97-AF65-F5344CB8AC3E}">
        <p14:creationId xmlns:p14="http://schemas.microsoft.com/office/powerpoint/2010/main" val="25029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527" y="689773"/>
            <a:ext cx="7886700" cy="751497"/>
          </a:xfrm>
        </p:spPr>
        <p:txBody>
          <a:bodyPr vert="horz" lIns="0" tIns="0" rIns="0" bIns="0" rtlCol="0" anchor="t" anchorCtr="0">
            <a:normAutofit/>
          </a:bodyPr>
          <a:lstStyle/>
          <a:p>
            <a:r>
              <a:rPr lang="en-US" sz="1800" dirty="0"/>
              <a:t>ASHRAE Standard 209</a:t>
            </a:r>
          </a:p>
        </p:txBody>
      </p:sp>
      <p:sp>
        <p:nvSpPr>
          <p:cNvPr id="3" name="Content Placeholder 2"/>
          <p:cNvSpPr>
            <a:spLocks noGrp="1"/>
          </p:cNvSpPr>
          <p:nvPr>
            <p:ph idx="1"/>
          </p:nvPr>
        </p:nvSpPr>
        <p:spPr>
          <a:xfrm>
            <a:off x="5340000" y="1630552"/>
            <a:ext cx="5145066" cy="2819400"/>
          </a:xfrm>
        </p:spPr>
        <p:txBody>
          <a:bodyPr>
            <a:normAutofit fontScale="25000" lnSpcReduction="20000"/>
          </a:bodyPr>
          <a:lstStyle/>
          <a:p>
            <a:pPr>
              <a:lnSpc>
                <a:spcPct val="120000"/>
              </a:lnSpc>
              <a:spcAft>
                <a:spcPts val="0"/>
              </a:spcAft>
            </a:pPr>
            <a:r>
              <a:rPr lang="en-US" sz="7200" b="1" dirty="0"/>
              <a:t>Purpose</a:t>
            </a:r>
          </a:p>
          <a:p>
            <a:pPr marL="457200" lvl="1" indent="0">
              <a:lnSpc>
                <a:spcPct val="120000"/>
              </a:lnSpc>
              <a:spcAft>
                <a:spcPts val="0"/>
              </a:spcAft>
              <a:buNone/>
            </a:pPr>
            <a:r>
              <a:rPr lang="en-US" sz="7200" dirty="0"/>
              <a:t>Define minimum requirements for providing energy design assistance using building energy simulation and analysis.</a:t>
            </a:r>
          </a:p>
          <a:p>
            <a:pPr marL="457200" lvl="1" indent="0">
              <a:lnSpc>
                <a:spcPct val="120000"/>
              </a:lnSpc>
              <a:spcAft>
                <a:spcPts val="0"/>
              </a:spcAft>
              <a:buNone/>
            </a:pPr>
            <a:endParaRPr lang="en-US" sz="7200" dirty="0"/>
          </a:p>
          <a:p>
            <a:pPr>
              <a:lnSpc>
                <a:spcPct val="120000"/>
              </a:lnSpc>
              <a:spcAft>
                <a:spcPts val="0"/>
              </a:spcAft>
            </a:pPr>
            <a:r>
              <a:rPr lang="en-US" sz="7200" b="1" dirty="0"/>
              <a:t>Scope</a:t>
            </a:r>
          </a:p>
          <a:p>
            <a:pPr marL="457200" lvl="1" indent="0">
              <a:lnSpc>
                <a:spcPct val="120000"/>
              </a:lnSpc>
              <a:spcAft>
                <a:spcPts val="0"/>
              </a:spcAft>
              <a:buNone/>
            </a:pPr>
            <a:r>
              <a:rPr lang="en-US" sz="7200" dirty="0"/>
              <a:t>This standard applies to new buildings or major renovations of, or additions to, existing buildings utilizing energy simulation during the design process.</a:t>
            </a:r>
          </a:p>
          <a:p>
            <a:endParaRPr lang="en-US" dirty="0"/>
          </a:p>
        </p:txBody>
      </p:sp>
      <p:pic>
        <p:nvPicPr>
          <p:cNvPr id="4" name="Picture 2">
            <a:extLst>
              <a:ext uri="{FF2B5EF4-FFF2-40B4-BE49-F238E27FC236}">
                <a16:creationId xmlns:a16="http://schemas.microsoft.com/office/drawing/2014/main" id="{9D98C712-2E0F-4A26-B291-CCAF2170E9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9" b="45117"/>
          <a:stretch/>
        </p:blipFill>
        <p:spPr bwMode="auto">
          <a:xfrm>
            <a:off x="1091851" y="1371601"/>
            <a:ext cx="3805825" cy="30846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id="{22E6FCBB-2229-48D2-BC66-FD6EEAEA748D}"/>
              </a:ext>
            </a:extLst>
          </p:cNvPr>
          <p:cNvSpPr/>
          <p:nvPr/>
        </p:nvSpPr>
        <p:spPr>
          <a:xfrm>
            <a:off x="1346548" y="4731593"/>
            <a:ext cx="8686800" cy="1421928"/>
          </a:xfrm>
          <a:prstGeom prst="rect">
            <a:avLst/>
          </a:prstGeom>
        </p:spPr>
        <p:txBody>
          <a:bodyPr wrap="square">
            <a:spAutoFit/>
          </a:bodyPr>
          <a:lstStyle/>
          <a:p>
            <a:pPr>
              <a:lnSpc>
                <a:spcPct val="80000"/>
              </a:lnSpc>
              <a:spcBef>
                <a:spcPts val="1000"/>
              </a:spcBef>
            </a:pPr>
            <a:r>
              <a:rPr lang="en-US" b="1" dirty="0"/>
              <a:t>Anticipated use</a:t>
            </a:r>
          </a:p>
          <a:p>
            <a:pPr marL="742950" lvl="1" indent="-285750">
              <a:buFont typeface="Arial" panose="020B0604020202020204" pitchFamily="34" charset="0"/>
              <a:buChar char="•"/>
            </a:pPr>
            <a:r>
              <a:rPr lang="en-US" dirty="0"/>
              <a:t>Organizations that certify high performance buildings</a:t>
            </a:r>
          </a:p>
          <a:p>
            <a:pPr marL="742950" lvl="1" indent="-285750">
              <a:buFont typeface="Arial" panose="020B0604020202020204" pitchFamily="34" charset="0"/>
              <a:buChar char="•"/>
            </a:pPr>
            <a:r>
              <a:rPr lang="en-US" dirty="0"/>
              <a:t>Utilities and agencies that provide incentives for low energy buildings</a:t>
            </a:r>
          </a:p>
          <a:p>
            <a:pPr marL="742950" lvl="1" indent="-285750">
              <a:buFont typeface="Arial" panose="020B0604020202020204" pitchFamily="34" charset="0"/>
              <a:buChar char="•"/>
            </a:pPr>
            <a:r>
              <a:rPr lang="en-US" dirty="0"/>
              <a:t>Building owners and architects seeking a uniform way to specify a scope of work for building energy modeling</a:t>
            </a:r>
          </a:p>
        </p:txBody>
      </p:sp>
      <p:sp>
        <p:nvSpPr>
          <p:cNvPr id="7" name="Slide Number Placeholder 1">
            <a:extLst>
              <a:ext uri="{FF2B5EF4-FFF2-40B4-BE49-F238E27FC236}">
                <a16:creationId xmlns:a16="http://schemas.microsoft.com/office/drawing/2014/main" id="{6F5AA469-7065-4448-B50D-915EF9953524}"/>
              </a:ext>
            </a:extLst>
          </p:cNvPr>
          <p:cNvSpPr>
            <a:spLocks noGrp="1"/>
          </p:cNvSpPr>
          <p:nvPr>
            <p:ph type="sldNum" sz="quarter" idx="12"/>
          </p:nvPr>
        </p:nvSpPr>
        <p:spPr>
          <a:xfrm>
            <a:off x="8759952" y="6356350"/>
            <a:ext cx="2743200" cy="365125"/>
          </a:xfrm>
        </p:spPr>
        <p:txBody>
          <a:bodyPr/>
          <a:lstStyle/>
          <a:p>
            <a:fld id="{B23CCABC-6DA4-7C4D-989E-2A57AEA7D1E6}"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14094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49683" y="1396652"/>
            <a:ext cx="6781006" cy="3429000"/>
          </a:xfrm>
        </p:spPr>
        <p:txBody>
          <a:bodyPr>
            <a:noAutofit/>
          </a:bodyPr>
          <a:lstStyle/>
          <a:p>
            <a:pPr marL="289322" indent="-289322">
              <a:lnSpc>
                <a:spcPct val="100000"/>
              </a:lnSpc>
              <a:spcAft>
                <a:spcPts val="600"/>
              </a:spcAft>
              <a:buFont typeface="+mj-lt"/>
              <a:buAutoNum type="arabicPeriod"/>
            </a:pPr>
            <a:r>
              <a:rPr lang="en-US" sz="2100" dirty="0"/>
              <a:t>Purpose</a:t>
            </a:r>
          </a:p>
          <a:p>
            <a:pPr marL="289322" indent="-289322">
              <a:lnSpc>
                <a:spcPct val="100000"/>
              </a:lnSpc>
              <a:spcAft>
                <a:spcPts val="600"/>
              </a:spcAft>
              <a:buFont typeface="+mj-lt"/>
              <a:buAutoNum type="arabicPeriod"/>
            </a:pPr>
            <a:r>
              <a:rPr lang="en-US" sz="2100" dirty="0"/>
              <a:t>Scope</a:t>
            </a:r>
          </a:p>
          <a:p>
            <a:pPr marL="289322" indent="-289322">
              <a:lnSpc>
                <a:spcPct val="100000"/>
              </a:lnSpc>
              <a:spcAft>
                <a:spcPts val="600"/>
              </a:spcAft>
              <a:buFont typeface="+mj-lt"/>
              <a:buAutoNum type="arabicPeriod"/>
            </a:pPr>
            <a:r>
              <a:rPr lang="en-US" sz="2100" dirty="0"/>
              <a:t>Definitions</a:t>
            </a:r>
          </a:p>
          <a:p>
            <a:pPr marL="289322" indent="-289322">
              <a:lnSpc>
                <a:spcPct val="100000"/>
              </a:lnSpc>
              <a:spcAft>
                <a:spcPts val="600"/>
              </a:spcAft>
              <a:buFont typeface="+mj-lt"/>
              <a:buAutoNum type="arabicPeriod"/>
            </a:pPr>
            <a:r>
              <a:rPr lang="en-US" sz="2100" dirty="0"/>
              <a:t>Utilization </a:t>
            </a:r>
          </a:p>
          <a:p>
            <a:pPr marL="289322" indent="-289322">
              <a:lnSpc>
                <a:spcPct val="100000"/>
              </a:lnSpc>
              <a:spcAft>
                <a:spcPts val="600"/>
              </a:spcAft>
              <a:buFont typeface="+mj-lt"/>
              <a:buAutoNum type="arabicPeriod"/>
            </a:pPr>
            <a:r>
              <a:rPr lang="en-US" sz="2100" dirty="0"/>
              <a:t>General Requirements</a:t>
            </a:r>
          </a:p>
          <a:p>
            <a:pPr marL="289322" indent="-289322">
              <a:lnSpc>
                <a:spcPct val="100000"/>
              </a:lnSpc>
              <a:spcAft>
                <a:spcPts val="600"/>
              </a:spcAft>
              <a:buFont typeface="+mj-lt"/>
              <a:buAutoNum type="arabicPeriod"/>
            </a:pPr>
            <a:r>
              <a:rPr lang="en-US" sz="2100" dirty="0"/>
              <a:t>Design Modeling Cycles</a:t>
            </a:r>
          </a:p>
          <a:p>
            <a:pPr marL="289322" indent="-289322">
              <a:lnSpc>
                <a:spcPct val="100000"/>
              </a:lnSpc>
              <a:spcAft>
                <a:spcPts val="600"/>
              </a:spcAft>
              <a:buFont typeface="+mj-lt"/>
              <a:buAutoNum type="arabicPeriod"/>
            </a:pPr>
            <a:r>
              <a:rPr lang="en-US" sz="2100" dirty="0"/>
              <a:t>Construction Modeling Cycles</a:t>
            </a:r>
          </a:p>
          <a:p>
            <a:pPr marL="289322" indent="-289322">
              <a:lnSpc>
                <a:spcPct val="100000"/>
              </a:lnSpc>
              <a:spcAft>
                <a:spcPts val="600"/>
              </a:spcAft>
              <a:buFont typeface="+mj-lt"/>
              <a:buAutoNum type="arabicPeriod"/>
            </a:pPr>
            <a:r>
              <a:rPr lang="en-US" sz="2100" dirty="0"/>
              <a:t>Post-Occupancy Energy Performance Comparison</a:t>
            </a:r>
            <a:endParaRPr lang="en-US" sz="2400" dirty="0"/>
          </a:p>
        </p:txBody>
      </p:sp>
      <p:sp>
        <p:nvSpPr>
          <p:cNvPr id="8" name="Title 1">
            <a:extLst>
              <a:ext uri="{FF2B5EF4-FFF2-40B4-BE49-F238E27FC236}">
                <a16:creationId xmlns:a16="http://schemas.microsoft.com/office/drawing/2014/main" id="{735A91EA-23D5-46FE-8104-BEE4EA6F2B0F}"/>
              </a:ext>
            </a:extLst>
          </p:cNvPr>
          <p:cNvSpPr txBox="1">
            <a:spLocks/>
          </p:cNvSpPr>
          <p:nvPr/>
        </p:nvSpPr>
        <p:spPr>
          <a:xfrm>
            <a:off x="574370" y="665751"/>
            <a:ext cx="7886700" cy="486643"/>
          </a:xfrm>
          <a:prstGeom prst="rect">
            <a:avLst/>
          </a:prstGeom>
        </p:spPr>
        <p:txBody>
          <a:bodyPr vert="horz" lIns="0" tIns="0" rIns="0" bIns="0" rtlCol="0" anchor="t" anchorCtr="0">
            <a:normAutofit/>
          </a:bodyPr>
          <a:lstStyle>
            <a:lvl1pPr>
              <a:lnSpc>
                <a:spcPts val="1200"/>
              </a:lnSpc>
              <a:spcBef>
                <a:spcPct val="0"/>
              </a:spcBef>
              <a:buNone/>
              <a:defRPr b="1" kern="600" cap="all" spc="0" baseline="0">
                <a:solidFill>
                  <a:schemeClr val="accent1"/>
                </a:solidFill>
                <a:latin typeface="+mj-lt"/>
                <a:ea typeface="+mj-ea"/>
                <a:cs typeface="+mj-cs"/>
              </a:defRPr>
            </a:lvl1pPr>
          </a:lstStyle>
          <a:p>
            <a:r>
              <a:rPr lang="en-US" dirty="0"/>
              <a:t>Standard 209 Organization</a:t>
            </a:r>
          </a:p>
        </p:txBody>
      </p:sp>
      <p:sp>
        <p:nvSpPr>
          <p:cNvPr id="9" name="Slide Number Placeholder 1">
            <a:extLst>
              <a:ext uri="{FF2B5EF4-FFF2-40B4-BE49-F238E27FC236}">
                <a16:creationId xmlns:a16="http://schemas.microsoft.com/office/drawing/2014/main" id="{3FB1468D-1B11-4524-B057-591038324680}"/>
              </a:ext>
            </a:extLst>
          </p:cNvPr>
          <p:cNvSpPr txBox="1">
            <a:spLocks/>
          </p:cNvSpPr>
          <p:nvPr/>
        </p:nvSpPr>
        <p:spPr>
          <a:xfrm>
            <a:off x="8759952" y="6356350"/>
            <a:ext cx="2743200" cy="365125"/>
          </a:xfrm>
          <a:prstGeom prst="rect">
            <a:avLst/>
          </a:prstGeom>
        </p:spPr>
        <p:txBody>
          <a:bodyPr vert="horz" lIns="0" tIns="0" rIns="0" bIns="0" rtlCol="0" anchor="t" anchorCtr="0">
            <a:noAutofit/>
          </a:bodyPr>
          <a:lstStyle>
            <a:defPPr>
              <a:defRPr lang="en-US"/>
            </a:defPPr>
            <a:lvl1pPr algn="r">
              <a:lnSpc>
                <a:spcPct val="122000"/>
              </a:lnSpc>
              <a:defRPr sz="1200" kern="600" baseline="0">
                <a:solidFill>
                  <a:prstClr val="black">
                    <a:tint val="75000"/>
                  </a:prst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3CCABC-6DA4-7C4D-989E-2A57AEA7D1E6}" type="slidenum">
              <a:rPr lang="en-US"/>
              <a:pPr/>
              <a:t>19</a:t>
            </a:fld>
            <a:endParaRPr lang="en-US" dirty="0"/>
          </a:p>
        </p:txBody>
      </p:sp>
    </p:spTree>
    <p:extLst>
      <p:ext uri="{BB962C8B-B14F-4D97-AF65-F5344CB8AC3E}">
        <p14:creationId xmlns:p14="http://schemas.microsoft.com/office/powerpoint/2010/main" val="151530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Learning objectives</a:t>
            </a:r>
          </a:p>
        </p:txBody>
      </p:sp>
      <p:sp>
        <p:nvSpPr>
          <p:cNvPr id="3" name="Content Placeholder 2"/>
          <p:cNvSpPr>
            <a:spLocks noGrp="1"/>
          </p:cNvSpPr>
          <p:nvPr>
            <p:ph idx="1"/>
          </p:nvPr>
        </p:nvSpPr>
        <p:spPr>
          <a:xfrm>
            <a:off x="685799" y="1506538"/>
            <a:ext cx="10908323" cy="4662487"/>
          </a:xfrm>
        </p:spPr>
        <p:txBody>
          <a:bodyPr/>
          <a:lstStyle/>
          <a:p>
            <a:pPr lvl="1">
              <a:lnSpc>
                <a:spcPct val="100000"/>
              </a:lnSpc>
              <a:spcAft>
                <a:spcPts val="800"/>
              </a:spcAft>
            </a:pPr>
            <a:r>
              <a:rPr lang="en-US" sz="2300" dirty="0"/>
              <a:t>Identify common applications of energy modeling </a:t>
            </a:r>
          </a:p>
          <a:p>
            <a:pPr lvl="1">
              <a:lnSpc>
                <a:spcPct val="100000"/>
              </a:lnSpc>
              <a:spcAft>
                <a:spcPts val="800"/>
              </a:spcAft>
            </a:pPr>
            <a:r>
              <a:rPr lang="en-US" sz="2300" dirty="0"/>
              <a:t>Describe purpose and scope of ASHRAE Standard 209: Energy Simulation - Aided Design</a:t>
            </a:r>
          </a:p>
          <a:p>
            <a:pPr lvl="1">
              <a:lnSpc>
                <a:spcPct val="100000"/>
              </a:lnSpc>
              <a:spcAft>
                <a:spcPts val="800"/>
              </a:spcAft>
            </a:pPr>
            <a:r>
              <a:rPr lang="en-US" sz="2300" dirty="0"/>
              <a:t>Discuss the importance of energy modeling as a tool for improving building design and performance</a:t>
            </a:r>
          </a:p>
          <a:p>
            <a:pPr lvl="1">
              <a:lnSpc>
                <a:spcPct val="100000"/>
              </a:lnSpc>
              <a:spcAft>
                <a:spcPts val="800"/>
              </a:spcAft>
            </a:pPr>
            <a:r>
              <a:rPr lang="en-US" sz="2300" dirty="0"/>
              <a:t>Understand why modeled building performance may differ from actual energy use</a:t>
            </a:r>
          </a:p>
          <a:p>
            <a:pPr lvl="1">
              <a:lnSpc>
                <a:spcPct val="100000"/>
              </a:lnSpc>
              <a:spcAft>
                <a:spcPts val="800"/>
              </a:spcAft>
            </a:pPr>
            <a:r>
              <a:rPr lang="en-US" sz="2300" dirty="0"/>
              <a:t>Learn about financial resources unlocked by pursuing whole building energy modeling</a:t>
            </a:r>
          </a:p>
          <a:p>
            <a:pPr lvl="4"/>
            <a:endParaRPr lang="en-US" dirty="0"/>
          </a:p>
        </p:txBody>
      </p:sp>
      <p:sp>
        <p:nvSpPr>
          <p:cNvPr id="4" name="Slide Number Placeholder 1">
            <a:extLst>
              <a:ext uri="{FF2B5EF4-FFF2-40B4-BE49-F238E27FC236}">
                <a16:creationId xmlns:a16="http://schemas.microsoft.com/office/drawing/2014/main" id="{172C1EC7-14DE-4C7C-B034-BEB9D3872C6F}"/>
              </a:ext>
            </a:extLst>
          </p:cNvPr>
          <p:cNvSpPr>
            <a:spLocks noGrp="1"/>
          </p:cNvSpPr>
          <p:nvPr>
            <p:ph type="sldNum" sz="quarter" idx="12"/>
          </p:nvPr>
        </p:nvSpPr>
        <p:spPr>
          <a:xfrm>
            <a:off x="8759952" y="6356350"/>
            <a:ext cx="2743200" cy="365125"/>
          </a:xfrm>
        </p:spPr>
        <p:txBody>
          <a:bodyPr/>
          <a:lstStyle/>
          <a:p>
            <a:fld id="{B23CCABC-6DA4-7C4D-989E-2A57AEA7D1E6}"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257497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0996" y="1390219"/>
            <a:ext cx="9491337" cy="444691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6" name="TextBox 5"/>
          <p:cNvSpPr txBox="1"/>
          <p:nvPr/>
        </p:nvSpPr>
        <p:spPr>
          <a:xfrm>
            <a:off x="1918749" y="3019131"/>
            <a:ext cx="4329524"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5.3 Climate and Site Analysis</a:t>
            </a:r>
          </a:p>
        </p:txBody>
      </p:sp>
      <p:sp>
        <p:nvSpPr>
          <p:cNvPr id="7" name="TextBox 6"/>
          <p:cNvSpPr txBox="1"/>
          <p:nvPr/>
        </p:nvSpPr>
        <p:spPr>
          <a:xfrm>
            <a:off x="1934136" y="3436733"/>
            <a:ext cx="4314137"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5.4 Benchmarking</a:t>
            </a:r>
          </a:p>
        </p:txBody>
      </p:sp>
      <p:sp>
        <p:nvSpPr>
          <p:cNvPr id="8" name="TextBox 7"/>
          <p:cNvSpPr txBox="1"/>
          <p:nvPr/>
        </p:nvSpPr>
        <p:spPr>
          <a:xfrm>
            <a:off x="1934135" y="3850419"/>
            <a:ext cx="4329524"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5.5 Energy Charrette</a:t>
            </a:r>
          </a:p>
        </p:txBody>
      </p:sp>
      <p:sp>
        <p:nvSpPr>
          <p:cNvPr id="9" name="TextBox 8"/>
          <p:cNvSpPr txBox="1"/>
          <p:nvPr/>
        </p:nvSpPr>
        <p:spPr>
          <a:xfrm>
            <a:off x="1934134" y="4278387"/>
            <a:ext cx="4329524"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5.6 Energy Performance Goals in OPR</a:t>
            </a:r>
          </a:p>
        </p:txBody>
      </p:sp>
      <p:sp>
        <p:nvSpPr>
          <p:cNvPr id="10" name="TextBox 9"/>
          <p:cNvSpPr txBox="1"/>
          <p:nvPr/>
        </p:nvSpPr>
        <p:spPr>
          <a:xfrm>
            <a:off x="1934134" y="4735689"/>
            <a:ext cx="4314139" cy="646331"/>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5.7 General Modeling Cycle   Requirements</a:t>
            </a:r>
          </a:p>
        </p:txBody>
      </p:sp>
      <p:sp>
        <p:nvSpPr>
          <p:cNvPr id="11" name="TextBox 10"/>
          <p:cNvSpPr txBox="1"/>
          <p:nvPr/>
        </p:nvSpPr>
        <p:spPr>
          <a:xfrm>
            <a:off x="6854952" y="4735689"/>
            <a:ext cx="3276600" cy="646331"/>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6.3 Modeling Cycle #3 </a:t>
            </a:r>
            <a:br>
              <a:rPr lang="en-US" dirty="0"/>
            </a:br>
            <a:r>
              <a:rPr lang="en-US" dirty="0"/>
              <a:t>       Load Reduction Modeling</a:t>
            </a:r>
          </a:p>
        </p:txBody>
      </p:sp>
      <p:sp>
        <p:nvSpPr>
          <p:cNvPr id="12" name="Rectangle 11"/>
          <p:cNvSpPr/>
          <p:nvPr/>
        </p:nvSpPr>
        <p:spPr>
          <a:xfrm>
            <a:off x="6418546" y="4766466"/>
            <a:ext cx="369602" cy="584775"/>
          </a:xfrm>
          <a:prstGeom prst="rect">
            <a:avLst/>
          </a:prstGeom>
        </p:spPr>
        <p:txBody>
          <a:bodyPr wrap="square">
            <a:spAutoFit/>
          </a:bodyPr>
          <a:lstStyle/>
          <a:p>
            <a:r>
              <a:rPr lang="en-US" sz="3200" dirty="0"/>
              <a:t>+</a:t>
            </a:r>
          </a:p>
        </p:txBody>
      </p:sp>
      <p:sp>
        <p:nvSpPr>
          <p:cNvPr id="13" name="Rectangle 12"/>
          <p:cNvSpPr/>
          <p:nvPr/>
        </p:nvSpPr>
        <p:spPr>
          <a:xfrm>
            <a:off x="1819666" y="1614152"/>
            <a:ext cx="4428608" cy="400110"/>
          </a:xfrm>
          <a:prstGeom prst="rect">
            <a:avLst/>
          </a:prstGeom>
        </p:spPr>
        <p:txBody>
          <a:bodyPr wrap="square">
            <a:spAutoFit/>
          </a:bodyPr>
          <a:lstStyle/>
          <a:p>
            <a:r>
              <a:rPr lang="en-US" sz="2000" b="1" dirty="0">
                <a:solidFill>
                  <a:schemeClr val="accent5">
                    <a:lumMod val="75000"/>
                  </a:schemeClr>
                </a:solidFill>
              </a:rPr>
              <a:t>Required: </a:t>
            </a:r>
            <a:r>
              <a:rPr lang="en-US" sz="2000" b="1" u="sng" dirty="0">
                <a:solidFill>
                  <a:schemeClr val="accent5">
                    <a:lumMod val="75000"/>
                  </a:schemeClr>
                </a:solidFill>
              </a:rPr>
              <a:t>all</a:t>
            </a:r>
            <a:r>
              <a:rPr lang="en-US" sz="2000" b="1" dirty="0">
                <a:solidFill>
                  <a:schemeClr val="accent5">
                    <a:lumMod val="75000"/>
                  </a:schemeClr>
                </a:solidFill>
              </a:rPr>
              <a:t> of these activities</a:t>
            </a:r>
          </a:p>
        </p:txBody>
      </p:sp>
      <p:sp>
        <p:nvSpPr>
          <p:cNvPr id="15" name="Title 1">
            <a:extLst>
              <a:ext uri="{FF2B5EF4-FFF2-40B4-BE49-F238E27FC236}">
                <a16:creationId xmlns:a16="http://schemas.microsoft.com/office/drawing/2014/main" id="{70DFA276-F33B-494C-8BE6-0B5836E5C11D}"/>
              </a:ext>
            </a:extLst>
          </p:cNvPr>
          <p:cNvSpPr txBox="1">
            <a:spLocks/>
          </p:cNvSpPr>
          <p:nvPr/>
        </p:nvSpPr>
        <p:spPr>
          <a:xfrm>
            <a:off x="624475" y="750480"/>
            <a:ext cx="7886700" cy="751497"/>
          </a:xfrm>
          <a:prstGeom prst="rect">
            <a:avLst/>
          </a:prstGeom>
        </p:spPr>
        <p:txBody>
          <a:bodyPr vert="horz" lIns="0" tIns="0" rIns="0" bIns="0" rtlCol="0" anchor="t" anchorCtr="0">
            <a:normAutofit/>
          </a:bodyPr>
          <a:lstStyle>
            <a:defPPr>
              <a:defRPr lang="en-US"/>
            </a:defPPr>
            <a:lvl1pPr>
              <a:lnSpc>
                <a:spcPts val="1200"/>
              </a:lnSpc>
              <a:spcBef>
                <a:spcPct val="0"/>
              </a:spcBef>
              <a:buNone/>
              <a:defRPr b="1" kern="600" cap="all" spc="0" baseline="0">
                <a:solidFill>
                  <a:schemeClr val="accent1"/>
                </a:solidFill>
                <a:latin typeface="+mj-lt"/>
                <a:ea typeface="+mj-ea"/>
                <a:cs typeface="+mj-cs"/>
              </a:defRPr>
            </a:lvl1pPr>
          </a:lstStyle>
          <a:p>
            <a:r>
              <a:rPr lang="en-US" dirty="0"/>
              <a:t>How to Comply with Standard 209</a:t>
            </a:r>
          </a:p>
        </p:txBody>
      </p:sp>
      <p:sp>
        <p:nvSpPr>
          <p:cNvPr id="16" name="TextBox 15">
            <a:extLst>
              <a:ext uri="{FF2B5EF4-FFF2-40B4-BE49-F238E27FC236}">
                <a16:creationId xmlns:a16="http://schemas.microsoft.com/office/drawing/2014/main" id="{3506D07E-4CC8-40F1-B26C-2D8A845E3F77}"/>
              </a:ext>
            </a:extLst>
          </p:cNvPr>
          <p:cNvSpPr txBox="1"/>
          <p:nvPr/>
        </p:nvSpPr>
        <p:spPr>
          <a:xfrm>
            <a:off x="1918750" y="2595719"/>
            <a:ext cx="4329524"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5.2 Modeler Credentials</a:t>
            </a:r>
          </a:p>
        </p:txBody>
      </p:sp>
      <p:sp>
        <p:nvSpPr>
          <p:cNvPr id="17" name="TextBox 16">
            <a:extLst>
              <a:ext uri="{FF2B5EF4-FFF2-40B4-BE49-F238E27FC236}">
                <a16:creationId xmlns:a16="http://schemas.microsoft.com/office/drawing/2014/main" id="{9D08CD5F-2AC5-4FB2-A26A-28911B950F89}"/>
              </a:ext>
            </a:extLst>
          </p:cNvPr>
          <p:cNvSpPr txBox="1"/>
          <p:nvPr/>
        </p:nvSpPr>
        <p:spPr>
          <a:xfrm>
            <a:off x="1918750" y="2180351"/>
            <a:ext cx="4329524"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5.1 Simulation Software Requirements</a:t>
            </a:r>
          </a:p>
        </p:txBody>
      </p:sp>
      <p:sp>
        <p:nvSpPr>
          <p:cNvPr id="18" name="Slide Number Placeholder 1">
            <a:extLst>
              <a:ext uri="{FF2B5EF4-FFF2-40B4-BE49-F238E27FC236}">
                <a16:creationId xmlns:a16="http://schemas.microsoft.com/office/drawing/2014/main" id="{264DAEF4-F0C6-4E95-878F-987119A9BD8F}"/>
              </a:ext>
            </a:extLst>
          </p:cNvPr>
          <p:cNvSpPr txBox="1">
            <a:spLocks/>
          </p:cNvSpPr>
          <p:nvPr/>
        </p:nvSpPr>
        <p:spPr>
          <a:xfrm>
            <a:off x="8759952" y="6356350"/>
            <a:ext cx="2743200" cy="365125"/>
          </a:xfrm>
          <a:prstGeom prst="rect">
            <a:avLst/>
          </a:prstGeom>
        </p:spPr>
        <p:txBody>
          <a:bodyPr vert="horz" lIns="0" tIns="0" rIns="0" bIns="0" rtlCol="0" anchor="t" anchorCtr="0">
            <a:noAutofit/>
          </a:bodyPr>
          <a:lstStyle>
            <a:defPPr>
              <a:defRPr lang="en-US"/>
            </a:defPPr>
            <a:lvl1pPr algn="r">
              <a:lnSpc>
                <a:spcPct val="122000"/>
              </a:lnSpc>
              <a:defRPr sz="1200" kern="600" baseline="0">
                <a:solidFill>
                  <a:prstClr val="black">
                    <a:tint val="75000"/>
                  </a:prst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3CCABC-6DA4-7C4D-989E-2A57AEA7D1E6}" type="slidenum">
              <a:rPr lang="en-US"/>
              <a:pPr/>
              <a:t>20</a:t>
            </a:fld>
            <a:endParaRPr lang="en-US" dirty="0"/>
          </a:p>
        </p:txBody>
      </p:sp>
    </p:spTree>
    <p:extLst>
      <p:ext uri="{BB962C8B-B14F-4D97-AF65-F5344CB8AC3E}">
        <p14:creationId xmlns:p14="http://schemas.microsoft.com/office/powerpoint/2010/main" val="498645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75185" y="1387172"/>
            <a:ext cx="8847919" cy="4083655"/>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p>
        </p:txBody>
      </p:sp>
      <p:sp>
        <p:nvSpPr>
          <p:cNvPr id="13" name="Rectangle 12"/>
          <p:cNvSpPr/>
          <p:nvPr/>
        </p:nvSpPr>
        <p:spPr>
          <a:xfrm>
            <a:off x="1301333" y="1468366"/>
            <a:ext cx="4629025" cy="400110"/>
          </a:xfrm>
          <a:prstGeom prst="rect">
            <a:avLst/>
          </a:prstGeom>
        </p:spPr>
        <p:txBody>
          <a:bodyPr wrap="square">
            <a:spAutoFit/>
          </a:bodyPr>
          <a:lstStyle/>
          <a:p>
            <a:r>
              <a:rPr lang="en-US" sz="2000" b="1" dirty="0">
                <a:solidFill>
                  <a:schemeClr val="accent5">
                    <a:lumMod val="75000"/>
                  </a:schemeClr>
                </a:solidFill>
              </a:rPr>
              <a:t>Required: </a:t>
            </a:r>
            <a:r>
              <a:rPr lang="en-US" sz="2000" b="1" u="sng" dirty="0">
                <a:solidFill>
                  <a:schemeClr val="accent5">
                    <a:lumMod val="75000"/>
                  </a:schemeClr>
                </a:solidFill>
              </a:rPr>
              <a:t>one</a:t>
            </a:r>
            <a:r>
              <a:rPr lang="en-US" sz="2000" b="1" dirty="0">
                <a:solidFill>
                  <a:schemeClr val="accent5">
                    <a:lumMod val="75000"/>
                  </a:schemeClr>
                </a:solidFill>
              </a:rPr>
              <a:t> of the following</a:t>
            </a:r>
          </a:p>
        </p:txBody>
      </p:sp>
      <p:sp>
        <p:nvSpPr>
          <p:cNvPr id="14" name="TextBox 13"/>
          <p:cNvSpPr txBox="1"/>
          <p:nvPr/>
        </p:nvSpPr>
        <p:spPr>
          <a:xfrm>
            <a:off x="1325949" y="2165634"/>
            <a:ext cx="548640" cy="646331"/>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5.7 </a:t>
            </a:r>
          </a:p>
        </p:txBody>
      </p:sp>
      <p:sp>
        <p:nvSpPr>
          <p:cNvPr id="15" name="TextBox 14"/>
          <p:cNvSpPr txBox="1"/>
          <p:nvPr/>
        </p:nvSpPr>
        <p:spPr>
          <a:xfrm>
            <a:off x="2268823" y="2169730"/>
            <a:ext cx="6545329"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6.1 Modeling Cycle #1 – Simple Box Modeling</a:t>
            </a:r>
          </a:p>
        </p:txBody>
      </p:sp>
      <p:sp>
        <p:nvSpPr>
          <p:cNvPr id="16" name="TextBox 15"/>
          <p:cNvSpPr txBox="1"/>
          <p:nvPr/>
        </p:nvSpPr>
        <p:spPr>
          <a:xfrm>
            <a:off x="2268820" y="2678787"/>
            <a:ext cx="6545330"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6.2 Modeling Cycle #2 – Conceptual Design Modeling</a:t>
            </a:r>
          </a:p>
        </p:txBody>
      </p:sp>
      <p:sp>
        <p:nvSpPr>
          <p:cNvPr id="17" name="TextBox 16"/>
          <p:cNvSpPr txBox="1"/>
          <p:nvPr/>
        </p:nvSpPr>
        <p:spPr>
          <a:xfrm>
            <a:off x="2268817" y="3222098"/>
            <a:ext cx="6545331"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6.4 Modeling Cycle #4 – HVAC System Selection Modeling</a:t>
            </a:r>
          </a:p>
        </p:txBody>
      </p:sp>
      <p:sp>
        <p:nvSpPr>
          <p:cNvPr id="18" name="TextBox 17"/>
          <p:cNvSpPr txBox="1"/>
          <p:nvPr/>
        </p:nvSpPr>
        <p:spPr>
          <a:xfrm>
            <a:off x="2268820" y="3739192"/>
            <a:ext cx="6545330"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6.5 Modeling Cycle #5 – Design Refinement</a:t>
            </a:r>
          </a:p>
        </p:txBody>
      </p:sp>
      <p:sp>
        <p:nvSpPr>
          <p:cNvPr id="19" name="TextBox 18"/>
          <p:cNvSpPr txBox="1"/>
          <p:nvPr/>
        </p:nvSpPr>
        <p:spPr>
          <a:xfrm>
            <a:off x="2268820" y="4243345"/>
            <a:ext cx="6545331"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6.6 Modeling Cycle #6 – Design Integration and Optimization</a:t>
            </a:r>
          </a:p>
        </p:txBody>
      </p:sp>
      <p:sp>
        <p:nvSpPr>
          <p:cNvPr id="20" name="TextBox 19"/>
          <p:cNvSpPr txBox="1"/>
          <p:nvPr/>
        </p:nvSpPr>
        <p:spPr>
          <a:xfrm>
            <a:off x="2268818" y="4715614"/>
            <a:ext cx="6545330" cy="646331"/>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6.7 Modeling Cycle #7 – Energy Simulation Aided Value Engineering</a:t>
            </a:r>
          </a:p>
        </p:txBody>
      </p:sp>
      <p:sp>
        <p:nvSpPr>
          <p:cNvPr id="21" name="TextBox 20"/>
          <p:cNvSpPr txBox="1"/>
          <p:nvPr/>
        </p:nvSpPr>
        <p:spPr>
          <a:xfrm>
            <a:off x="1325949" y="2703124"/>
            <a:ext cx="548640" cy="646331"/>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5.7 </a:t>
            </a:r>
          </a:p>
        </p:txBody>
      </p:sp>
      <p:sp>
        <p:nvSpPr>
          <p:cNvPr id="22" name="Rectangle 21"/>
          <p:cNvSpPr/>
          <p:nvPr/>
        </p:nvSpPr>
        <p:spPr>
          <a:xfrm>
            <a:off x="1879950" y="2082368"/>
            <a:ext cx="408856" cy="461665"/>
          </a:xfrm>
          <a:prstGeom prst="rect">
            <a:avLst/>
          </a:prstGeom>
          <a:ln>
            <a:noFill/>
          </a:ln>
        </p:spPr>
        <p:txBody>
          <a:bodyPr wrap="square">
            <a:spAutoFit/>
          </a:bodyPr>
          <a:lstStyle/>
          <a:p>
            <a:r>
              <a:rPr lang="en-US" sz="2400" dirty="0"/>
              <a:t>+</a:t>
            </a:r>
          </a:p>
        </p:txBody>
      </p:sp>
      <p:sp>
        <p:nvSpPr>
          <p:cNvPr id="23" name="TextBox 22"/>
          <p:cNvSpPr txBox="1"/>
          <p:nvPr/>
        </p:nvSpPr>
        <p:spPr>
          <a:xfrm>
            <a:off x="1325947" y="3210014"/>
            <a:ext cx="548640" cy="646331"/>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5.7 </a:t>
            </a:r>
          </a:p>
        </p:txBody>
      </p:sp>
      <p:sp>
        <p:nvSpPr>
          <p:cNvPr id="24" name="Rectangle 23"/>
          <p:cNvSpPr/>
          <p:nvPr/>
        </p:nvSpPr>
        <p:spPr>
          <a:xfrm>
            <a:off x="1879948" y="2612915"/>
            <a:ext cx="408856" cy="461665"/>
          </a:xfrm>
          <a:prstGeom prst="rect">
            <a:avLst/>
          </a:prstGeom>
          <a:ln>
            <a:noFill/>
          </a:ln>
        </p:spPr>
        <p:txBody>
          <a:bodyPr wrap="square">
            <a:spAutoFit/>
          </a:bodyPr>
          <a:lstStyle/>
          <a:p>
            <a:r>
              <a:rPr lang="en-US" sz="2400" dirty="0"/>
              <a:t>+</a:t>
            </a:r>
          </a:p>
        </p:txBody>
      </p:sp>
      <p:sp>
        <p:nvSpPr>
          <p:cNvPr id="25" name="TextBox 24"/>
          <p:cNvSpPr txBox="1"/>
          <p:nvPr/>
        </p:nvSpPr>
        <p:spPr>
          <a:xfrm>
            <a:off x="1325949" y="3735316"/>
            <a:ext cx="548640" cy="646331"/>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5.7 </a:t>
            </a:r>
          </a:p>
        </p:txBody>
      </p:sp>
      <p:sp>
        <p:nvSpPr>
          <p:cNvPr id="26" name="Rectangle 25"/>
          <p:cNvSpPr/>
          <p:nvPr/>
        </p:nvSpPr>
        <p:spPr>
          <a:xfrm>
            <a:off x="1871025" y="3659445"/>
            <a:ext cx="408856" cy="461665"/>
          </a:xfrm>
          <a:prstGeom prst="rect">
            <a:avLst/>
          </a:prstGeom>
          <a:ln>
            <a:noFill/>
          </a:ln>
        </p:spPr>
        <p:txBody>
          <a:bodyPr wrap="square">
            <a:spAutoFit/>
          </a:bodyPr>
          <a:lstStyle/>
          <a:p>
            <a:r>
              <a:rPr lang="en-US" sz="2400" dirty="0"/>
              <a:t>+</a:t>
            </a:r>
          </a:p>
        </p:txBody>
      </p:sp>
      <p:sp>
        <p:nvSpPr>
          <p:cNvPr id="27" name="TextBox 26"/>
          <p:cNvSpPr txBox="1"/>
          <p:nvPr/>
        </p:nvSpPr>
        <p:spPr>
          <a:xfrm>
            <a:off x="1325947" y="4243346"/>
            <a:ext cx="548640" cy="646331"/>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5.7 </a:t>
            </a:r>
          </a:p>
        </p:txBody>
      </p:sp>
      <p:sp>
        <p:nvSpPr>
          <p:cNvPr id="28" name="Rectangle 27"/>
          <p:cNvSpPr/>
          <p:nvPr/>
        </p:nvSpPr>
        <p:spPr>
          <a:xfrm>
            <a:off x="1871025" y="4164772"/>
            <a:ext cx="408856" cy="461665"/>
          </a:xfrm>
          <a:prstGeom prst="rect">
            <a:avLst/>
          </a:prstGeom>
          <a:ln>
            <a:noFill/>
          </a:ln>
        </p:spPr>
        <p:txBody>
          <a:bodyPr wrap="square">
            <a:spAutoFit/>
          </a:bodyPr>
          <a:lstStyle/>
          <a:p>
            <a:r>
              <a:rPr lang="en-US" sz="2400" dirty="0"/>
              <a:t>+</a:t>
            </a:r>
          </a:p>
        </p:txBody>
      </p:sp>
      <p:sp>
        <p:nvSpPr>
          <p:cNvPr id="29" name="TextBox 28"/>
          <p:cNvSpPr txBox="1"/>
          <p:nvPr/>
        </p:nvSpPr>
        <p:spPr>
          <a:xfrm>
            <a:off x="1325947" y="4715614"/>
            <a:ext cx="548640" cy="646331"/>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5.7 </a:t>
            </a:r>
          </a:p>
        </p:txBody>
      </p:sp>
      <p:sp>
        <p:nvSpPr>
          <p:cNvPr id="30" name="Rectangle 29"/>
          <p:cNvSpPr/>
          <p:nvPr/>
        </p:nvSpPr>
        <p:spPr>
          <a:xfrm>
            <a:off x="1871026" y="4640874"/>
            <a:ext cx="408856" cy="461665"/>
          </a:xfrm>
          <a:prstGeom prst="rect">
            <a:avLst/>
          </a:prstGeom>
          <a:ln>
            <a:noFill/>
          </a:ln>
        </p:spPr>
        <p:txBody>
          <a:bodyPr wrap="square">
            <a:spAutoFit/>
          </a:bodyPr>
          <a:lstStyle/>
          <a:p>
            <a:r>
              <a:rPr lang="en-US" sz="2400" dirty="0"/>
              <a:t>+</a:t>
            </a:r>
          </a:p>
        </p:txBody>
      </p:sp>
      <p:sp>
        <p:nvSpPr>
          <p:cNvPr id="31" name="Rectangle 30"/>
          <p:cNvSpPr/>
          <p:nvPr/>
        </p:nvSpPr>
        <p:spPr>
          <a:xfrm>
            <a:off x="1879948" y="3149168"/>
            <a:ext cx="408856" cy="461665"/>
          </a:xfrm>
          <a:prstGeom prst="rect">
            <a:avLst/>
          </a:prstGeom>
          <a:ln>
            <a:noFill/>
          </a:ln>
        </p:spPr>
        <p:txBody>
          <a:bodyPr wrap="square">
            <a:spAutoFit/>
          </a:bodyPr>
          <a:lstStyle/>
          <a:p>
            <a:r>
              <a:rPr lang="en-US" sz="2400" dirty="0"/>
              <a:t>+</a:t>
            </a:r>
          </a:p>
        </p:txBody>
      </p:sp>
      <p:pic>
        <p:nvPicPr>
          <p:cNvPr id="1026" name="Picture 2" descr="Image result for com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9553" y="4847898"/>
            <a:ext cx="1348625" cy="1326114"/>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
            <a:extLst>
              <a:ext uri="{FF2B5EF4-FFF2-40B4-BE49-F238E27FC236}">
                <a16:creationId xmlns:a16="http://schemas.microsoft.com/office/drawing/2014/main" id="{DA47D66E-F911-42B9-BED7-557C3C0C8F32}"/>
              </a:ext>
            </a:extLst>
          </p:cNvPr>
          <p:cNvSpPr txBox="1">
            <a:spLocks/>
          </p:cNvSpPr>
          <p:nvPr/>
        </p:nvSpPr>
        <p:spPr>
          <a:xfrm>
            <a:off x="624474" y="701039"/>
            <a:ext cx="7886700" cy="751497"/>
          </a:xfrm>
          <a:prstGeom prst="rect">
            <a:avLst/>
          </a:prstGeom>
        </p:spPr>
        <p:txBody>
          <a:bodyPr vert="horz" lIns="0" tIns="0" rIns="0" bIns="0" rtlCol="0" anchor="t" anchorCtr="0">
            <a:normAutofit/>
          </a:bodyPr>
          <a:lstStyle>
            <a:lvl1pPr>
              <a:lnSpc>
                <a:spcPts val="1200"/>
              </a:lnSpc>
              <a:spcBef>
                <a:spcPct val="0"/>
              </a:spcBef>
              <a:buNone/>
              <a:defRPr b="1" kern="600" cap="all" spc="0" baseline="0">
                <a:solidFill>
                  <a:schemeClr val="accent1"/>
                </a:solidFill>
                <a:latin typeface="+mj-lt"/>
                <a:ea typeface="+mj-ea"/>
                <a:cs typeface="+mj-cs"/>
              </a:defRPr>
            </a:lvl1pPr>
          </a:lstStyle>
          <a:p>
            <a:r>
              <a:rPr lang="en-US" dirty="0"/>
              <a:t>How to Comply with Standard 209</a:t>
            </a:r>
          </a:p>
        </p:txBody>
      </p:sp>
      <p:sp>
        <p:nvSpPr>
          <p:cNvPr id="34" name="Slide Number Placeholder 1">
            <a:extLst>
              <a:ext uri="{FF2B5EF4-FFF2-40B4-BE49-F238E27FC236}">
                <a16:creationId xmlns:a16="http://schemas.microsoft.com/office/drawing/2014/main" id="{4C3E580C-108B-4961-B91E-2A7C77C5089A}"/>
              </a:ext>
            </a:extLst>
          </p:cNvPr>
          <p:cNvSpPr txBox="1">
            <a:spLocks/>
          </p:cNvSpPr>
          <p:nvPr/>
        </p:nvSpPr>
        <p:spPr>
          <a:xfrm>
            <a:off x="8759952" y="6356350"/>
            <a:ext cx="2743200" cy="365125"/>
          </a:xfrm>
          <a:prstGeom prst="rect">
            <a:avLst/>
          </a:prstGeom>
        </p:spPr>
        <p:txBody>
          <a:bodyPr vert="horz" lIns="0" tIns="0" rIns="0" bIns="0" rtlCol="0" anchor="t" anchorCtr="0">
            <a:noAutofit/>
          </a:bodyPr>
          <a:lstStyle>
            <a:defPPr>
              <a:defRPr lang="en-US"/>
            </a:defPPr>
            <a:lvl1pPr algn="r">
              <a:lnSpc>
                <a:spcPct val="122000"/>
              </a:lnSpc>
              <a:defRPr sz="1200" kern="600" baseline="0">
                <a:solidFill>
                  <a:prstClr val="black">
                    <a:tint val="75000"/>
                  </a:prst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3CCABC-6DA4-7C4D-989E-2A57AEA7D1E6}" type="slidenum">
              <a:rPr lang="en-US"/>
              <a:pPr/>
              <a:t>21</a:t>
            </a:fld>
            <a:endParaRPr lang="en-US" dirty="0"/>
          </a:p>
        </p:txBody>
      </p:sp>
    </p:spTree>
    <p:extLst>
      <p:ext uri="{BB962C8B-B14F-4D97-AF65-F5344CB8AC3E}">
        <p14:creationId xmlns:p14="http://schemas.microsoft.com/office/powerpoint/2010/main" val="2016164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E1627A-2E16-45B2-A2D6-586F798686DA}"/>
              </a:ext>
            </a:extLst>
          </p:cNvPr>
          <p:cNvSpPr>
            <a:spLocks noGrp="1"/>
          </p:cNvSpPr>
          <p:nvPr>
            <p:ph type="title"/>
          </p:nvPr>
        </p:nvSpPr>
        <p:spPr>
          <a:xfrm>
            <a:off x="542795" y="695300"/>
            <a:ext cx="8510770" cy="994172"/>
          </a:xfrm>
        </p:spPr>
        <p:txBody>
          <a:bodyPr vert="horz" lIns="0" tIns="0" rIns="0" bIns="0" rtlCol="0" anchor="t" anchorCtr="0">
            <a:normAutofit/>
          </a:bodyPr>
          <a:lstStyle/>
          <a:p>
            <a:r>
              <a:rPr lang="en-US" sz="1800" dirty="0"/>
              <a:t>Performance targets and load reduction modeling example</a:t>
            </a:r>
          </a:p>
        </p:txBody>
      </p:sp>
      <p:pic>
        <p:nvPicPr>
          <p:cNvPr id="6" name="Picture 5">
            <a:extLst>
              <a:ext uri="{FF2B5EF4-FFF2-40B4-BE49-F238E27FC236}">
                <a16:creationId xmlns:a16="http://schemas.microsoft.com/office/drawing/2014/main" id="{4C41DED1-F8EA-42F9-AA0D-0D6A6510ECE6}"/>
              </a:ext>
            </a:extLst>
          </p:cNvPr>
          <p:cNvPicPr>
            <a:picLocks noChangeAspect="1"/>
          </p:cNvPicPr>
          <p:nvPr/>
        </p:nvPicPr>
        <p:blipFill>
          <a:blip r:embed="rId2"/>
          <a:srcRect b="16512"/>
          <a:stretch>
            <a:fillRect/>
          </a:stretch>
        </p:blipFill>
        <p:spPr>
          <a:xfrm>
            <a:off x="1262895" y="1192385"/>
            <a:ext cx="9075253" cy="4473228"/>
          </a:xfrm>
          <a:custGeom>
            <a:avLst/>
            <a:gdLst>
              <a:gd name="connsiteX0" fmla="*/ 0 w 7938693"/>
              <a:gd name="connsiteY0" fmla="*/ 0 h 3913013"/>
              <a:gd name="connsiteX1" fmla="*/ 7938693 w 7938693"/>
              <a:gd name="connsiteY1" fmla="*/ 0 h 3913013"/>
              <a:gd name="connsiteX2" fmla="*/ 7938693 w 7938693"/>
              <a:gd name="connsiteY2" fmla="*/ 3913013 h 3913013"/>
              <a:gd name="connsiteX3" fmla="*/ 7937500 w 7938693"/>
              <a:gd name="connsiteY3" fmla="*/ 3912217 h 3913013"/>
              <a:gd name="connsiteX4" fmla="*/ 7912100 w 7938693"/>
              <a:gd name="connsiteY4" fmla="*/ 3874117 h 3913013"/>
              <a:gd name="connsiteX5" fmla="*/ 7874000 w 7938693"/>
              <a:gd name="connsiteY5" fmla="*/ 3836017 h 3913013"/>
              <a:gd name="connsiteX6" fmla="*/ 7759700 w 7938693"/>
              <a:gd name="connsiteY6" fmla="*/ 3772517 h 3913013"/>
              <a:gd name="connsiteX7" fmla="*/ 7708900 w 7938693"/>
              <a:gd name="connsiteY7" fmla="*/ 3759817 h 3913013"/>
              <a:gd name="connsiteX8" fmla="*/ 7670800 w 7938693"/>
              <a:gd name="connsiteY8" fmla="*/ 3747117 h 3913013"/>
              <a:gd name="connsiteX9" fmla="*/ 7569200 w 7938693"/>
              <a:gd name="connsiteY9" fmla="*/ 3721717 h 3913013"/>
              <a:gd name="connsiteX10" fmla="*/ 6845300 w 7938693"/>
              <a:gd name="connsiteY10" fmla="*/ 3709017 h 3913013"/>
              <a:gd name="connsiteX11" fmla="*/ 6591300 w 7938693"/>
              <a:gd name="connsiteY11" fmla="*/ 3696317 h 3913013"/>
              <a:gd name="connsiteX12" fmla="*/ 6438900 w 7938693"/>
              <a:gd name="connsiteY12" fmla="*/ 3670917 h 3913013"/>
              <a:gd name="connsiteX13" fmla="*/ 6223000 w 7938693"/>
              <a:gd name="connsiteY13" fmla="*/ 3645517 h 3913013"/>
              <a:gd name="connsiteX14" fmla="*/ 6146800 w 7938693"/>
              <a:gd name="connsiteY14" fmla="*/ 3620117 h 3913013"/>
              <a:gd name="connsiteX15" fmla="*/ 6019800 w 7938693"/>
              <a:gd name="connsiteY15" fmla="*/ 3607417 h 3913013"/>
              <a:gd name="connsiteX16" fmla="*/ 5930900 w 7938693"/>
              <a:gd name="connsiteY16" fmla="*/ 3594717 h 3913013"/>
              <a:gd name="connsiteX17" fmla="*/ 5765800 w 7938693"/>
              <a:gd name="connsiteY17" fmla="*/ 3582017 h 3913013"/>
              <a:gd name="connsiteX18" fmla="*/ 5727700 w 7938693"/>
              <a:gd name="connsiteY18" fmla="*/ 3569317 h 3913013"/>
              <a:gd name="connsiteX19" fmla="*/ 5613400 w 7938693"/>
              <a:gd name="connsiteY19" fmla="*/ 3531217 h 3913013"/>
              <a:gd name="connsiteX20" fmla="*/ 5562600 w 7938693"/>
              <a:gd name="connsiteY20" fmla="*/ 3518517 h 3913013"/>
              <a:gd name="connsiteX21" fmla="*/ 5524500 w 7938693"/>
              <a:gd name="connsiteY21" fmla="*/ 3505817 h 3913013"/>
              <a:gd name="connsiteX22" fmla="*/ 5473700 w 7938693"/>
              <a:gd name="connsiteY22" fmla="*/ 3493117 h 3913013"/>
              <a:gd name="connsiteX23" fmla="*/ 5435600 w 7938693"/>
              <a:gd name="connsiteY23" fmla="*/ 3480417 h 3913013"/>
              <a:gd name="connsiteX24" fmla="*/ 5372100 w 7938693"/>
              <a:gd name="connsiteY24" fmla="*/ 3467717 h 3913013"/>
              <a:gd name="connsiteX25" fmla="*/ 5321300 w 7938693"/>
              <a:gd name="connsiteY25" fmla="*/ 3442317 h 3913013"/>
              <a:gd name="connsiteX26" fmla="*/ 5219700 w 7938693"/>
              <a:gd name="connsiteY26" fmla="*/ 3429617 h 3913013"/>
              <a:gd name="connsiteX27" fmla="*/ 4826000 w 7938693"/>
              <a:gd name="connsiteY27" fmla="*/ 3416917 h 3913013"/>
              <a:gd name="connsiteX28" fmla="*/ 4711700 w 7938693"/>
              <a:gd name="connsiteY28" fmla="*/ 3442317 h 3913013"/>
              <a:gd name="connsiteX29" fmla="*/ 4622800 w 7938693"/>
              <a:gd name="connsiteY29" fmla="*/ 3455017 h 3913013"/>
              <a:gd name="connsiteX30" fmla="*/ 4318000 w 7938693"/>
              <a:gd name="connsiteY30" fmla="*/ 3442317 h 3913013"/>
              <a:gd name="connsiteX31" fmla="*/ 3632200 w 7938693"/>
              <a:gd name="connsiteY31" fmla="*/ 3455017 h 3913013"/>
              <a:gd name="connsiteX32" fmla="*/ 3073400 w 7938693"/>
              <a:gd name="connsiteY32" fmla="*/ 3442317 h 3913013"/>
              <a:gd name="connsiteX33" fmla="*/ 2578100 w 7938693"/>
              <a:gd name="connsiteY33" fmla="*/ 3404217 h 3913013"/>
              <a:gd name="connsiteX34" fmla="*/ 2235200 w 7938693"/>
              <a:gd name="connsiteY34" fmla="*/ 3378817 h 3913013"/>
              <a:gd name="connsiteX35" fmla="*/ 2133600 w 7938693"/>
              <a:gd name="connsiteY35" fmla="*/ 3353417 h 3913013"/>
              <a:gd name="connsiteX36" fmla="*/ 2044700 w 7938693"/>
              <a:gd name="connsiteY36" fmla="*/ 3340717 h 3913013"/>
              <a:gd name="connsiteX37" fmla="*/ 1993900 w 7938693"/>
              <a:gd name="connsiteY37" fmla="*/ 3328017 h 3913013"/>
              <a:gd name="connsiteX38" fmla="*/ 1562100 w 7938693"/>
              <a:gd name="connsiteY38" fmla="*/ 3315317 h 3913013"/>
              <a:gd name="connsiteX39" fmla="*/ 1460500 w 7938693"/>
              <a:gd name="connsiteY39" fmla="*/ 3340717 h 3913013"/>
              <a:gd name="connsiteX40" fmla="*/ 1346200 w 7938693"/>
              <a:gd name="connsiteY40" fmla="*/ 3353417 h 3913013"/>
              <a:gd name="connsiteX41" fmla="*/ 1308100 w 7938693"/>
              <a:gd name="connsiteY41" fmla="*/ 3366117 h 3913013"/>
              <a:gd name="connsiteX42" fmla="*/ 1244600 w 7938693"/>
              <a:gd name="connsiteY42" fmla="*/ 3378817 h 3913013"/>
              <a:gd name="connsiteX43" fmla="*/ 1117600 w 7938693"/>
              <a:gd name="connsiteY43" fmla="*/ 3416917 h 3913013"/>
              <a:gd name="connsiteX44" fmla="*/ 965200 w 7938693"/>
              <a:gd name="connsiteY44" fmla="*/ 3429617 h 3913013"/>
              <a:gd name="connsiteX45" fmla="*/ 660400 w 7938693"/>
              <a:gd name="connsiteY45" fmla="*/ 3404217 h 3913013"/>
              <a:gd name="connsiteX46" fmla="*/ 571500 w 7938693"/>
              <a:gd name="connsiteY46" fmla="*/ 3416917 h 3913013"/>
              <a:gd name="connsiteX47" fmla="*/ 355600 w 7938693"/>
              <a:gd name="connsiteY47" fmla="*/ 3429617 h 3913013"/>
              <a:gd name="connsiteX48" fmla="*/ 266700 w 7938693"/>
              <a:gd name="connsiteY48" fmla="*/ 3442317 h 3913013"/>
              <a:gd name="connsiteX49" fmla="*/ 228600 w 7938693"/>
              <a:gd name="connsiteY49" fmla="*/ 3467717 h 3913013"/>
              <a:gd name="connsiteX50" fmla="*/ 190500 w 7938693"/>
              <a:gd name="connsiteY50" fmla="*/ 3480417 h 3913013"/>
              <a:gd name="connsiteX51" fmla="*/ 0 w 7938693"/>
              <a:gd name="connsiteY51" fmla="*/ 3536862 h 391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938693" h="3913013">
                <a:moveTo>
                  <a:pt x="0" y="0"/>
                </a:moveTo>
                <a:lnTo>
                  <a:pt x="7938693" y="0"/>
                </a:lnTo>
                <a:lnTo>
                  <a:pt x="7938693" y="3913013"/>
                </a:lnTo>
                <a:lnTo>
                  <a:pt x="7937500" y="3912217"/>
                </a:lnTo>
                <a:cubicBezTo>
                  <a:pt x="7926707" y="3901424"/>
                  <a:pt x="7921871" y="3885843"/>
                  <a:pt x="7912100" y="3874117"/>
                </a:cubicBezTo>
                <a:cubicBezTo>
                  <a:pt x="7900602" y="3860319"/>
                  <a:pt x="7886700" y="3848717"/>
                  <a:pt x="7874000" y="3836017"/>
                </a:cubicBezTo>
                <a:cubicBezTo>
                  <a:pt x="7806940" y="3813664"/>
                  <a:pt x="7847039" y="3830743"/>
                  <a:pt x="7759700" y="3772517"/>
                </a:cubicBezTo>
                <a:cubicBezTo>
                  <a:pt x="7742767" y="3768284"/>
                  <a:pt x="7725683" y="3764612"/>
                  <a:pt x="7708900" y="3759817"/>
                </a:cubicBezTo>
                <a:cubicBezTo>
                  <a:pt x="7696028" y="3756139"/>
                  <a:pt x="7683787" y="3750364"/>
                  <a:pt x="7670800" y="3747117"/>
                </a:cubicBezTo>
                <a:cubicBezTo>
                  <a:pt x="7548197" y="3716466"/>
                  <a:pt x="7656291" y="3750747"/>
                  <a:pt x="7569200" y="3721717"/>
                </a:cubicBezTo>
                <a:lnTo>
                  <a:pt x="6845300" y="3709017"/>
                </a:lnTo>
                <a:cubicBezTo>
                  <a:pt x="6760556" y="3706816"/>
                  <a:pt x="6675872" y="3702150"/>
                  <a:pt x="6591300" y="3696317"/>
                </a:cubicBezTo>
                <a:cubicBezTo>
                  <a:pt x="6484038" y="3688920"/>
                  <a:pt x="6506263" y="3693371"/>
                  <a:pt x="6438900" y="3670917"/>
                </a:cubicBezTo>
                <a:cubicBezTo>
                  <a:pt x="6307883" y="3652200"/>
                  <a:pt x="6379786" y="3661196"/>
                  <a:pt x="6223000" y="3645517"/>
                </a:cubicBezTo>
                <a:cubicBezTo>
                  <a:pt x="6196359" y="3642853"/>
                  <a:pt x="6172200" y="3628584"/>
                  <a:pt x="6146800" y="3620117"/>
                </a:cubicBezTo>
                <a:cubicBezTo>
                  <a:pt x="6104467" y="3615884"/>
                  <a:pt x="6062053" y="3612388"/>
                  <a:pt x="6019800" y="3607417"/>
                </a:cubicBezTo>
                <a:cubicBezTo>
                  <a:pt x="5990071" y="3603919"/>
                  <a:pt x="5960686" y="3597696"/>
                  <a:pt x="5930900" y="3594717"/>
                </a:cubicBezTo>
                <a:cubicBezTo>
                  <a:pt x="5875978" y="3589225"/>
                  <a:pt x="5820833" y="3586250"/>
                  <a:pt x="5765800" y="3582017"/>
                </a:cubicBezTo>
                <a:cubicBezTo>
                  <a:pt x="5752452" y="3580990"/>
                  <a:pt x="5740400" y="3573550"/>
                  <a:pt x="5727700" y="3569317"/>
                </a:cubicBezTo>
                <a:cubicBezTo>
                  <a:pt x="5689600" y="3556617"/>
                  <a:pt x="5651867" y="3542757"/>
                  <a:pt x="5613400" y="3531217"/>
                </a:cubicBezTo>
                <a:cubicBezTo>
                  <a:pt x="5596682" y="3526201"/>
                  <a:pt x="5579383" y="3523312"/>
                  <a:pt x="5562600" y="3518517"/>
                </a:cubicBezTo>
                <a:cubicBezTo>
                  <a:pt x="5549728" y="3514839"/>
                  <a:pt x="5537372" y="3509495"/>
                  <a:pt x="5524500" y="3505817"/>
                </a:cubicBezTo>
                <a:cubicBezTo>
                  <a:pt x="5507717" y="3501022"/>
                  <a:pt x="5490483" y="3497912"/>
                  <a:pt x="5473700" y="3493117"/>
                </a:cubicBezTo>
                <a:cubicBezTo>
                  <a:pt x="5460828" y="3489439"/>
                  <a:pt x="5448587" y="3483664"/>
                  <a:pt x="5435600" y="3480417"/>
                </a:cubicBezTo>
                <a:cubicBezTo>
                  <a:pt x="5414659" y="3475182"/>
                  <a:pt x="5392578" y="3474543"/>
                  <a:pt x="5372100" y="3467717"/>
                </a:cubicBezTo>
                <a:cubicBezTo>
                  <a:pt x="5354139" y="3461730"/>
                  <a:pt x="5339667" y="3446909"/>
                  <a:pt x="5321300" y="3442317"/>
                </a:cubicBezTo>
                <a:cubicBezTo>
                  <a:pt x="5288189" y="3434039"/>
                  <a:pt x="5253785" y="3431365"/>
                  <a:pt x="5219700" y="3429617"/>
                </a:cubicBezTo>
                <a:lnTo>
                  <a:pt x="4826000" y="3416917"/>
                </a:lnTo>
                <a:cubicBezTo>
                  <a:pt x="4766791" y="3436653"/>
                  <a:pt x="4794719" y="3429545"/>
                  <a:pt x="4711700" y="3442317"/>
                </a:cubicBezTo>
                <a:cubicBezTo>
                  <a:pt x="4682114" y="3446869"/>
                  <a:pt x="4652734" y="3455017"/>
                  <a:pt x="4622800" y="3455017"/>
                </a:cubicBezTo>
                <a:cubicBezTo>
                  <a:pt x="4521112" y="3455017"/>
                  <a:pt x="4419688" y="3442317"/>
                  <a:pt x="4318000" y="3442317"/>
                </a:cubicBezTo>
                <a:lnTo>
                  <a:pt x="3632200" y="3455017"/>
                </a:lnTo>
                <a:lnTo>
                  <a:pt x="3073400" y="3442317"/>
                </a:lnTo>
                <a:cubicBezTo>
                  <a:pt x="2678844" y="3431507"/>
                  <a:pt x="2819618" y="3452521"/>
                  <a:pt x="2578100" y="3404217"/>
                </a:cubicBezTo>
                <a:cubicBezTo>
                  <a:pt x="2328232" y="3388600"/>
                  <a:pt x="2442487" y="3397661"/>
                  <a:pt x="2235200" y="3378817"/>
                </a:cubicBezTo>
                <a:cubicBezTo>
                  <a:pt x="2200434" y="3375656"/>
                  <a:pt x="2167831" y="3360263"/>
                  <a:pt x="2133600" y="3353417"/>
                </a:cubicBezTo>
                <a:cubicBezTo>
                  <a:pt x="2104247" y="3347546"/>
                  <a:pt x="2074151" y="3346072"/>
                  <a:pt x="2044700" y="3340717"/>
                </a:cubicBezTo>
                <a:cubicBezTo>
                  <a:pt x="2027527" y="3337595"/>
                  <a:pt x="2011330" y="3328934"/>
                  <a:pt x="1993900" y="3328017"/>
                </a:cubicBezTo>
                <a:cubicBezTo>
                  <a:pt x="1850103" y="3320449"/>
                  <a:pt x="1706033" y="3319550"/>
                  <a:pt x="1562100" y="3315317"/>
                </a:cubicBezTo>
                <a:cubicBezTo>
                  <a:pt x="1517778" y="3330091"/>
                  <a:pt x="1514139" y="3333054"/>
                  <a:pt x="1460500" y="3340717"/>
                </a:cubicBezTo>
                <a:cubicBezTo>
                  <a:pt x="1422551" y="3346138"/>
                  <a:pt x="1384013" y="3347115"/>
                  <a:pt x="1346200" y="3353417"/>
                </a:cubicBezTo>
                <a:cubicBezTo>
                  <a:pt x="1332995" y="3355618"/>
                  <a:pt x="1321087" y="3362870"/>
                  <a:pt x="1308100" y="3366117"/>
                </a:cubicBezTo>
                <a:cubicBezTo>
                  <a:pt x="1287159" y="3371352"/>
                  <a:pt x="1265425" y="3373137"/>
                  <a:pt x="1244600" y="3378817"/>
                </a:cubicBezTo>
                <a:cubicBezTo>
                  <a:pt x="1213435" y="3387317"/>
                  <a:pt x="1154220" y="3412339"/>
                  <a:pt x="1117600" y="3416917"/>
                </a:cubicBezTo>
                <a:cubicBezTo>
                  <a:pt x="1067018" y="3423240"/>
                  <a:pt x="1016000" y="3425384"/>
                  <a:pt x="965200" y="3429617"/>
                </a:cubicBezTo>
                <a:cubicBezTo>
                  <a:pt x="843336" y="3399151"/>
                  <a:pt x="877546" y="3404217"/>
                  <a:pt x="660400" y="3404217"/>
                </a:cubicBezTo>
                <a:cubicBezTo>
                  <a:pt x="630466" y="3404217"/>
                  <a:pt x="601133" y="3412684"/>
                  <a:pt x="571500" y="3416917"/>
                </a:cubicBezTo>
                <a:cubicBezTo>
                  <a:pt x="499533" y="3421150"/>
                  <a:pt x="427442" y="3423630"/>
                  <a:pt x="355600" y="3429617"/>
                </a:cubicBezTo>
                <a:cubicBezTo>
                  <a:pt x="325769" y="3432103"/>
                  <a:pt x="295372" y="3433715"/>
                  <a:pt x="266700" y="3442317"/>
                </a:cubicBezTo>
                <a:cubicBezTo>
                  <a:pt x="252080" y="3446703"/>
                  <a:pt x="242252" y="3460891"/>
                  <a:pt x="228600" y="3467717"/>
                </a:cubicBezTo>
                <a:cubicBezTo>
                  <a:pt x="216626" y="3473704"/>
                  <a:pt x="203322" y="3476570"/>
                  <a:pt x="190500" y="3480417"/>
                </a:cubicBezTo>
                <a:lnTo>
                  <a:pt x="0" y="3536862"/>
                </a:lnTo>
                <a:close/>
              </a:path>
            </a:pathLst>
          </a:custGeom>
        </p:spPr>
      </p:pic>
      <p:sp>
        <p:nvSpPr>
          <p:cNvPr id="7" name="Rectangle 6">
            <a:extLst>
              <a:ext uri="{FF2B5EF4-FFF2-40B4-BE49-F238E27FC236}">
                <a16:creationId xmlns:a16="http://schemas.microsoft.com/office/drawing/2014/main" id="{33E31022-6D25-492C-8BF2-62475EF06BC0}"/>
              </a:ext>
            </a:extLst>
          </p:cNvPr>
          <p:cNvSpPr/>
          <p:nvPr/>
        </p:nvSpPr>
        <p:spPr>
          <a:xfrm>
            <a:off x="8329809" y="1192387"/>
            <a:ext cx="1891430" cy="4473228"/>
          </a:xfrm>
          <a:prstGeom prst="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llout: Line 8">
            <a:extLst>
              <a:ext uri="{FF2B5EF4-FFF2-40B4-BE49-F238E27FC236}">
                <a16:creationId xmlns:a16="http://schemas.microsoft.com/office/drawing/2014/main" id="{9156E6DC-CF58-4008-A6FF-33EA39C5A99A}"/>
              </a:ext>
            </a:extLst>
          </p:cNvPr>
          <p:cNvSpPr/>
          <p:nvPr/>
        </p:nvSpPr>
        <p:spPr>
          <a:xfrm>
            <a:off x="1262895" y="5486400"/>
            <a:ext cx="6738105" cy="1143000"/>
          </a:xfrm>
          <a:prstGeom prst="borderCallout1">
            <a:avLst>
              <a:gd name="adj1" fmla="val 50755"/>
              <a:gd name="adj2" fmla="val 100715"/>
              <a:gd name="adj3" fmla="val -9470"/>
              <a:gd name="adj4" fmla="val 12039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Recommendations are  set based on ASHRAE’s Advanced Energy Design Guides (AEDG), more recent editions of Standard 90.1, experience with past projects, etc.  </a:t>
            </a:r>
          </a:p>
        </p:txBody>
      </p:sp>
      <p:sp>
        <p:nvSpPr>
          <p:cNvPr id="8" name="Slide Number Placeholder 1">
            <a:extLst>
              <a:ext uri="{FF2B5EF4-FFF2-40B4-BE49-F238E27FC236}">
                <a16:creationId xmlns:a16="http://schemas.microsoft.com/office/drawing/2014/main" id="{3772A840-107F-47E8-818A-8E3D54349D73}"/>
              </a:ext>
            </a:extLst>
          </p:cNvPr>
          <p:cNvSpPr txBox="1">
            <a:spLocks/>
          </p:cNvSpPr>
          <p:nvPr/>
        </p:nvSpPr>
        <p:spPr>
          <a:xfrm>
            <a:off x="8759952" y="6356350"/>
            <a:ext cx="2743200" cy="365125"/>
          </a:xfrm>
          <a:prstGeom prst="rect">
            <a:avLst/>
          </a:prstGeom>
        </p:spPr>
        <p:txBody>
          <a:bodyPr vert="horz" lIns="0" tIns="0" rIns="0" bIns="0" rtlCol="0" anchor="t" anchorCtr="0">
            <a:noAutofit/>
          </a:bodyPr>
          <a:lstStyle>
            <a:defPPr>
              <a:defRPr lang="en-US"/>
            </a:defPPr>
            <a:lvl1pPr algn="r">
              <a:lnSpc>
                <a:spcPct val="122000"/>
              </a:lnSpc>
              <a:defRPr sz="1200" kern="600" baseline="0">
                <a:solidFill>
                  <a:prstClr val="black">
                    <a:tint val="75000"/>
                  </a:prst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3CCABC-6DA4-7C4D-989E-2A57AEA7D1E6}" type="slidenum">
              <a:rPr lang="en-US"/>
              <a:pPr/>
              <a:t>22</a:t>
            </a:fld>
            <a:endParaRPr lang="en-US" dirty="0"/>
          </a:p>
        </p:txBody>
      </p:sp>
    </p:spTree>
    <p:extLst>
      <p:ext uri="{BB962C8B-B14F-4D97-AF65-F5344CB8AC3E}">
        <p14:creationId xmlns:p14="http://schemas.microsoft.com/office/powerpoint/2010/main" val="1238234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00E8D-3A35-407C-A455-544B49568DE7}"/>
              </a:ext>
            </a:extLst>
          </p:cNvPr>
          <p:cNvSpPr>
            <a:spLocks noGrp="1"/>
          </p:cNvSpPr>
          <p:nvPr>
            <p:ph type="title"/>
          </p:nvPr>
        </p:nvSpPr>
        <p:spPr/>
        <p:txBody>
          <a:bodyPr vert="horz" lIns="0" tIns="0" rIns="0" bIns="0" rtlCol="0" anchor="t" anchorCtr="0">
            <a:normAutofit/>
          </a:bodyPr>
          <a:lstStyle/>
          <a:p>
            <a:r>
              <a:rPr lang="en-US" sz="1800" dirty="0"/>
              <a:t>Design Refinement Example</a:t>
            </a:r>
          </a:p>
        </p:txBody>
      </p:sp>
      <p:pic>
        <p:nvPicPr>
          <p:cNvPr id="4" name="Picture 3">
            <a:extLst>
              <a:ext uri="{FF2B5EF4-FFF2-40B4-BE49-F238E27FC236}">
                <a16:creationId xmlns:a16="http://schemas.microsoft.com/office/drawing/2014/main" id="{FCE02F77-1318-4694-A9B4-6F87061B84BA}"/>
              </a:ext>
            </a:extLst>
          </p:cNvPr>
          <p:cNvPicPr>
            <a:picLocks noChangeAspect="1"/>
          </p:cNvPicPr>
          <p:nvPr/>
        </p:nvPicPr>
        <p:blipFill rotWithShape="1">
          <a:blip r:embed="rId2"/>
          <a:srcRect b="28265"/>
          <a:stretch/>
        </p:blipFill>
        <p:spPr>
          <a:xfrm>
            <a:off x="1052094" y="1414194"/>
            <a:ext cx="10528166" cy="4029611"/>
          </a:xfrm>
          <a:prstGeom prst="rect">
            <a:avLst/>
          </a:prstGeom>
        </p:spPr>
      </p:pic>
      <p:sp>
        <p:nvSpPr>
          <p:cNvPr id="5" name="Slide Number Placeholder 1">
            <a:extLst>
              <a:ext uri="{FF2B5EF4-FFF2-40B4-BE49-F238E27FC236}">
                <a16:creationId xmlns:a16="http://schemas.microsoft.com/office/drawing/2014/main" id="{44DE51BB-9E61-4949-9D39-5EC01B2E7468}"/>
              </a:ext>
            </a:extLst>
          </p:cNvPr>
          <p:cNvSpPr txBox="1">
            <a:spLocks/>
          </p:cNvSpPr>
          <p:nvPr/>
        </p:nvSpPr>
        <p:spPr>
          <a:xfrm>
            <a:off x="8759952" y="6356350"/>
            <a:ext cx="2743200" cy="365125"/>
          </a:xfrm>
          <a:prstGeom prst="rect">
            <a:avLst/>
          </a:prstGeom>
        </p:spPr>
        <p:txBody>
          <a:bodyPr vert="horz" lIns="0" tIns="0" rIns="0" bIns="0" rtlCol="0" anchor="t" anchorCtr="0">
            <a:noAutofit/>
          </a:bodyPr>
          <a:lstStyle>
            <a:defPPr>
              <a:defRPr lang="en-US"/>
            </a:defPPr>
            <a:lvl1pPr algn="r">
              <a:lnSpc>
                <a:spcPct val="122000"/>
              </a:lnSpc>
              <a:defRPr sz="1200" kern="600" baseline="0">
                <a:solidFill>
                  <a:prstClr val="black">
                    <a:tint val="75000"/>
                  </a:prst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3CCABC-6DA4-7C4D-989E-2A57AEA7D1E6}" type="slidenum">
              <a:rPr lang="en-US"/>
              <a:pPr/>
              <a:t>23</a:t>
            </a:fld>
            <a:endParaRPr lang="en-US" dirty="0"/>
          </a:p>
        </p:txBody>
      </p:sp>
    </p:spTree>
    <p:extLst>
      <p:ext uri="{BB962C8B-B14F-4D97-AF65-F5344CB8AC3E}">
        <p14:creationId xmlns:p14="http://schemas.microsoft.com/office/powerpoint/2010/main" val="385987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99120" y="3118313"/>
            <a:ext cx="1955387" cy="1448028"/>
          </a:xfrm>
          <a:prstGeom prst="rect">
            <a:avLst/>
          </a:prstGeom>
        </p:spPr>
      </p:pic>
      <p:sp>
        <p:nvSpPr>
          <p:cNvPr id="5" name="TextBox 4"/>
          <p:cNvSpPr txBox="1"/>
          <p:nvPr/>
        </p:nvSpPr>
        <p:spPr>
          <a:xfrm>
            <a:off x="582700" y="1447758"/>
            <a:ext cx="4210364" cy="2000548"/>
          </a:xfrm>
          <a:prstGeom prst="rect">
            <a:avLst/>
          </a:prstGeom>
          <a:noFill/>
        </p:spPr>
        <p:txBody>
          <a:bodyPr wrap="square" rtlCol="0">
            <a:spAutoFit/>
          </a:bodyPr>
          <a:lstStyle/>
          <a:p>
            <a:r>
              <a:rPr lang="en-US" sz="2000" b="1" dirty="0">
                <a:solidFill>
                  <a:prstClr val="black"/>
                </a:solidFill>
              </a:rPr>
              <a:t>Base Case:</a:t>
            </a:r>
          </a:p>
          <a:p>
            <a:pPr marL="342900" indent="-342900">
              <a:buFont typeface="Arial" panose="020B0604020202020204" pitchFamily="34" charset="0"/>
              <a:buChar char="•"/>
            </a:pPr>
            <a:r>
              <a:rPr lang="en-US" sz="2000" dirty="0">
                <a:solidFill>
                  <a:prstClr val="black"/>
                </a:solidFill>
              </a:rPr>
              <a:t>Rectangle 2:1 aspect ratio</a:t>
            </a:r>
          </a:p>
          <a:p>
            <a:pPr marL="342900" indent="-342900">
              <a:buFont typeface="Arial" panose="020B0604020202020204" pitchFamily="34" charset="0"/>
              <a:buChar char="•"/>
            </a:pPr>
            <a:r>
              <a:rPr lang="en-US" sz="2000" dirty="0">
                <a:solidFill>
                  <a:prstClr val="black"/>
                </a:solidFill>
              </a:rPr>
              <a:t>3 story</a:t>
            </a:r>
          </a:p>
          <a:p>
            <a:pPr marL="342900" indent="-342900">
              <a:buFont typeface="Arial" panose="020B0604020202020204" pitchFamily="34" charset="0"/>
              <a:buChar char="•"/>
            </a:pPr>
            <a:r>
              <a:rPr lang="en-US" sz="2000" dirty="0">
                <a:solidFill>
                  <a:prstClr val="black"/>
                </a:solidFill>
              </a:rPr>
              <a:t>25% window to wall ratio (WWR)</a:t>
            </a:r>
          </a:p>
          <a:p>
            <a:pPr marL="342900" indent="-342900">
              <a:buFont typeface="Arial" panose="020B0604020202020204" pitchFamily="34" charset="0"/>
              <a:buChar char="•"/>
            </a:pPr>
            <a:r>
              <a:rPr lang="en-US" sz="2000" dirty="0">
                <a:solidFill>
                  <a:prstClr val="black"/>
                </a:solidFill>
              </a:rPr>
              <a:t>daylight dimming control</a:t>
            </a:r>
          </a:p>
          <a:p>
            <a:pPr marL="342900" indent="-342900">
              <a:buFontTx/>
              <a:buChar char="-"/>
            </a:pPr>
            <a:endParaRPr lang="en-US" sz="2400" dirty="0">
              <a:solidFill>
                <a:prstClr val="black"/>
              </a:solidFill>
            </a:endParaRPr>
          </a:p>
        </p:txBody>
      </p:sp>
      <p:pic>
        <p:nvPicPr>
          <p:cNvPr id="8" name="Picture 7"/>
          <p:cNvPicPr>
            <a:picLocks noChangeAspect="1"/>
          </p:cNvPicPr>
          <p:nvPr/>
        </p:nvPicPr>
        <p:blipFill>
          <a:blip r:embed="rId4"/>
          <a:stretch>
            <a:fillRect/>
          </a:stretch>
        </p:blipFill>
        <p:spPr>
          <a:xfrm>
            <a:off x="5395337" y="3118313"/>
            <a:ext cx="2003601" cy="1431914"/>
          </a:xfrm>
          <a:prstGeom prst="rect">
            <a:avLst/>
          </a:prstGeom>
        </p:spPr>
      </p:pic>
      <p:sp>
        <p:nvSpPr>
          <p:cNvPr id="9" name="TextBox 8"/>
          <p:cNvSpPr txBox="1"/>
          <p:nvPr/>
        </p:nvSpPr>
        <p:spPr>
          <a:xfrm>
            <a:off x="5245239" y="1682092"/>
            <a:ext cx="2642717" cy="1015663"/>
          </a:xfrm>
          <a:prstGeom prst="rect">
            <a:avLst/>
          </a:prstGeom>
          <a:noFill/>
        </p:spPr>
        <p:txBody>
          <a:bodyPr wrap="square" rtlCol="0">
            <a:spAutoFit/>
          </a:bodyPr>
          <a:lstStyle>
            <a:defPPr>
              <a:defRPr lang="en-US"/>
            </a:defPPr>
            <a:lvl1pPr>
              <a:defRPr sz="2400"/>
            </a:lvl1pPr>
          </a:lstStyle>
          <a:p>
            <a:r>
              <a:rPr lang="en-US" sz="2000" b="1" dirty="0">
                <a:solidFill>
                  <a:prstClr val="black"/>
                </a:solidFill>
              </a:rPr>
              <a:t>Alternative 1:</a:t>
            </a:r>
          </a:p>
          <a:p>
            <a:r>
              <a:rPr lang="en-US" sz="2000" dirty="0">
                <a:solidFill>
                  <a:prstClr val="black"/>
                </a:solidFill>
              </a:rPr>
              <a:t>Same as base case, but H-Shape</a:t>
            </a:r>
          </a:p>
        </p:txBody>
      </p:sp>
      <p:pic>
        <p:nvPicPr>
          <p:cNvPr id="10" name="Picture 9"/>
          <p:cNvPicPr>
            <a:picLocks noChangeAspect="1"/>
          </p:cNvPicPr>
          <p:nvPr/>
        </p:nvPicPr>
        <p:blipFill>
          <a:blip r:embed="rId5"/>
          <a:stretch>
            <a:fillRect/>
          </a:stretch>
        </p:blipFill>
        <p:spPr>
          <a:xfrm>
            <a:off x="9010178" y="3152669"/>
            <a:ext cx="1955387" cy="1413672"/>
          </a:xfrm>
          <a:prstGeom prst="rect">
            <a:avLst/>
          </a:prstGeom>
        </p:spPr>
      </p:pic>
      <p:sp>
        <p:nvSpPr>
          <p:cNvPr id="11" name="TextBox 10"/>
          <p:cNvSpPr txBox="1"/>
          <p:nvPr/>
        </p:nvSpPr>
        <p:spPr>
          <a:xfrm>
            <a:off x="8744808" y="1557148"/>
            <a:ext cx="2864492" cy="1015663"/>
          </a:xfrm>
          <a:prstGeom prst="rect">
            <a:avLst/>
          </a:prstGeom>
          <a:noFill/>
        </p:spPr>
        <p:txBody>
          <a:bodyPr wrap="square" rtlCol="0">
            <a:spAutoFit/>
          </a:bodyPr>
          <a:lstStyle>
            <a:defPPr>
              <a:defRPr lang="en-US"/>
            </a:defPPr>
            <a:lvl1pPr>
              <a:defRPr sz="2400"/>
            </a:lvl1pPr>
          </a:lstStyle>
          <a:p>
            <a:r>
              <a:rPr lang="en-US" sz="2000" b="1" dirty="0">
                <a:solidFill>
                  <a:prstClr val="black"/>
                </a:solidFill>
              </a:rPr>
              <a:t>Alternative 2:</a:t>
            </a:r>
          </a:p>
          <a:p>
            <a:r>
              <a:rPr lang="en-US" sz="2000" dirty="0">
                <a:solidFill>
                  <a:prstClr val="black"/>
                </a:solidFill>
              </a:rPr>
              <a:t>Same as base case, but 50% WWR</a:t>
            </a:r>
          </a:p>
        </p:txBody>
      </p:sp>
      <p:sp>
        <p:nvSpPr>
          <p:cNvPr id="12" name="Title 1">
            <a:extLst>
              <a:ext uri="{FF2B5EF4-FFF2-40B4-BE49-F238E27FC236}">
                <a16:creationId xmlns:a16="http://schemas.microsoft.com/office/drawing/2014/main" id="{05916E48-8DAF-4CA8-A1CA-F264F4849078}"/>
              </a:ext>
            </a:extLst>
          </p:cNvPr>
          <p:cNvSpPr>
            <a:spLocks noGrp="1"/>
          </p:cNvSpPr>
          <p:nvPr>
            <p:ph type="title"/>
          </p:nvPr>
        </p:nvSpPr>
        <p:spPr>
          <a:xfrm>
            <a:off x="582700" y="639214"/>
            <a:ext cx="7886700" cy="751497"/>
          </a:xfrm>
        </p:spPr>
        <p:txBody>
          <a:bodyPr vert="horz" lIns="0" tIns="0" rIns="0" bIns="0" rtlCol="0" anchor="t" anchorCtr="0">
            <a:normAutofit/>
          </a:bodyPr>
          <a:lstStyle/>
          <a:p>
            <a:r>
              <a:rPr lang="en-US" sz="1800" dirty="0"/>
              <a:t>Simple box Modeling Example</a:t>
            </a:r>
          </a:p>
        </p:txBody>
      </p:sp>
      <p:sp>
        <p:nvSpPr>
          <p:cNvPr id="2" name="Rectangle 1">
            <a:extLst>
              <a:ext uri="{FF2B5EF4-FFF2-40B4-BE49-F238E27FC236}">
                <a16:creationId xmlns:a16="http://schemas.microsoft.com/office/drawing/2014/main" id="{F12AB93F-B39B-4E6B-9011-5E66FDFDB3BF}"/>
              </a:ext>
            </a:extLst>
          </p:cNvPr>
          <p:cNvSpPr/>
          <p:nvPr/>
        </p:nvSpPr>
        <p:spPr>
          <a:xfrm>
            <a:off x="582700" y="975965"/>
            <a:ext cx="8312063" cy="461665"/>
          </a:xfrm>
          <a:prstGeom prst="rect">
            <a:avLst/>
          </a:prstGeom>
        </p:spPr>
        <p:txBody>
          <a:bodyPr wrap="square">
            <a:spAutoFit/>
          </a:bodyPr>
          <a:lstStyle/>
          <a:p>
            <a:r>
              <a:rPr lang="en-US" sz="2400" dirty="0"/>
              <a:t>Program calls for a </a:t>
            </a:r>
            <a:r>
              <a:rPr lang="en-US" sz="2400" b="1" dirty="0"/>
              <a:t>50,000 square foot office building</a:t>
            </a:r>
          </a:p>
        </p:txBody>
      </p:sp>
      <p:sp>
        <p:nvSpPr>
          <p:cNvPr id="13" name="Slide Number Placeholder 1">
            <a:extLst>
              <a:ext uri="{FF2B5EF4-FFF2-40B4-BE49-F238E27FC236}">
                <a16:creationId xmlns:a16="http://schemas.microsoft.com/office/drawing/2014/main" id="{AB639B25-B429-40BF-BF32-A6CA84F5E60A}"/>
              </a:ext>
            </a:extLst>
          </p:cNvPr>
          <p:cNvSpPr txBox="1">
            <a:spLocks/>
          </p:cNvSpPr>
          <p:nvPr/>
        </p:nvSpPr>
        <p:spPr>
          <a:xfrm>
            <a:off x="8759952" y="6356350"/>
            <a:ext cx="2743200" cy="365125"/>
          </a:xfrm>
          <a:prstGeom prst="rect">
            <a:avLst/>
          </a:prstGeom>
        </p:spPr>
        <p:txBody>
          <a:bodyPr vert="horz" lIns="0" tIns="0" rIns="0" bIns="0" rtlCol="0" anchor="t" anchorCtr="0">
            <a:noAutofit/>
          </a:bodyPr>
          <a:lstStyle>
            <a:defPPr>
              <a:defRPr lang="en-US"/>
            </a:defPPr>
            <a:lvl1pPr algn="r">
              <a:lnSpc>
                <a:spcPct val="122000"/>
              </a:lnSpc>
              <a:defRPr sz="1200" kern="600" baseline="0">
                <a:solidFill>
                  <a:prstClr val="black">
                    <a:tint val="75000"/>
                  </a:prst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3CCABC-6DA4-7C4D-989E-2A57AEA7D1E6}" type="slidenum">
              <a:rPr lang="en-US"/>
              <a:pPr/>
              <a:t>24</a:t>
            </a:fld>
            <a:endParaRPr lang="en-US" dirty="0"/>
          </a:p>
        </p:txBody>
      </p:sp>
      <p:graphicFrame>
        <p:nvGraphicFramePr>
          <p:cNvPr id="14" name="Content Placeholder 4">
            <a:extLst>
              <a:ext uri="{FF2B5EF4-FFF2-40B4-BE49-F238E27FC236}">
                <a16:creationId xmlns:a16="http://schemas.microsoft.com/office/drawing/2014/main" id="{19FB0458-8FC9-4B28-947E-0222F1260F9D}"/>
              </a:ext>
            </a:extLst>
          </p:cNvPr>
          <p:cNvGraphicFramePr>
            <a:graphicFrameLocks noGrp="1"/>
          </p:cNvGraphicFramePr>
          <p:nvPr>
            <p:ph idx="1"/>
            <p:extLst>
              <p:ext uri="{D42A27DB-BD31-4B8C-83A1-F6EECF244321}">
                <p14:modId xmlns:p14="http://schemas.microsoft.com/office/powerpoint/2010/main" val="4167483248"/>
              </p:ext>
            </p:extLst>
          </p:nvPr>
        </p:nvGraphicFramePr>
        <p:xfrm>
          <a:off x="582700" y="4699406"/>
          <a:ext cx="10627201" cy="1830901"/>
        </p:xfrm>
        <a:graphic>
          <a:graphicData uri="http://schemas.openxmlformats.org/drawingml/2006/table">
            <a:tbl>
              <a:tblPr firstRow="1" bandRow="1">
                <a:tableStyleId>{5C22544A-7EE6-4342-B048-85BDC9FD1C3A}</a:tableStyleId>
              </a:tblPr>
              <a:tblGrid>
                <a:gridCol w="1613478">
                  <a:extLst>
                    <a:ext uri="{9D8B030D-6E8A-4147-A177-3AD203B41FA5}">
                      <a16:colId xmlns:a16="http://schemas.microsoft.com/office/drawing/2014/main" val="20000"/>
                    </a:ext>
                  </a:extLst>
                </a:gridCol>
                <a:gridCol w="3327496">
                  <a:extLst>
                    <a:ext uri="{9D8B030D-6E8A-4147-A177-3AD203B41FA5}">
                      <a16:colId xmlns:a16="http://schemas.microsoft.com/office/drawing/2014/main" val="20001"/>
                    </a:ext>
                  </a:extLst>
                </a:gridCol>
                <a:gridCol w="2274491">
                  <a:extLst>
                    <a:ext uri="{9D8B030D-6E8A-4147-A177-3AD203B41FA5}">
                      <a16:colId xmlns:a16="http://schemas.microsoft.com/office/drawing/2014/main" val="20002"/>
                    </a:ext>
                  </a:extLst>
                </a:gridCol>
                <a:gridCol w="1516328">
                  <a:extLst>
                    <a:ext uri="{9D8B030D-6E8A-4147-A177-3AD203B41FA5}">
                      <a16:colId xmlns:a16="http://schemas.microsoft.com/office/drawing/2014/main" val="20003"/>
                    </a:ext>
                  </a:extLst>
                </a:gridCol>
                <a:gridCol w="1895408">
                  <a:extLst>
                    <a:ext uri="{9D8B030D-6E8A-4147-A177-3AD203B41FA5}">
                      <a16:colId xmlns:a16="http://schemas.microsoft.com/office/drawing/2014/main" val="3766396073"/>
                    </a:ext>
                  </a:extLst>
                </a:gridCol>
              </a:tblGrid>
              <a:tr h="703384">
                <a:tc>
                  <a:txBody>
                    <a:bodyPr/>
                    <a:lstStyle/>
                    <a:p>
                      <a:endParaRPr lang="en-US" dirty="0"/>
                    </a:p>
                  </a:txBody>
                  <a:tcPr/>
                </a:tc>
                <a:tc>
                  <a:txBody>
                    <a:bodyPr/>
                    <a:lstStyle/>
                    <a:p>
                      <a:pPr algn="ctr"/>
                      <a:r>
                        <a:rPr lang="en-US" dirty="0"/>
                        <a:t>Conditioned Floor Area, SF</a:t>
                      </a:r>
                    </a:p>
                    <a:p>
                      <a:pPr algn="ctr"/>
                      <a:r>
                        <a:rPr lang="en-US" dirty="0"/>
                        <a:t>A</a:t>
                      </a:r>
                    </a:p>
                  </a:txBody>
                  <a:tcPr/>
                </a:tc>
                <a:tc>
                  <a:txBody>
                    <a:bodyPr/>
                    <a:lstStyle/>
                    <a:p>
                      <a:pPr algn="ctr"/>
                      <a:r>
                        <a:rPr lang="en-US" dirty="0"/>
                        <a:t>Surface Area, SF</a:t>
                      </a:r>
                    </a:p>
                    <a:p>
                      <a:pPr algn="ctr"/>
                      <a:r>
                        <a:rPr lang="en-US" dirty="0"/>
                        <a:t>B</a:t>
                      </a:r>
                    </a:p>
                  </a:txBody>
                  <a:tcPr/>
                </a:tc>
                <a:tc>
                  <a:txBody>
                    <a:bodyPr/>
                    <a:lstStyle/>
                    <a:p>
                      <a:pPr algn="ctr"/>
                      <a:r>
                        <a:rPr lang="en-US" dirty="0"/>
                        <a:t>Area Ratio</a:t>
                      </a:r>
                    </a:p>
                    <a:p>
                      <a:pPr algn="ctr"/>
                      <a:r>
                        <a:rPr lang="en-US" dirty="0"/>
                        <a:t>C=B/A</a:t>
                      </a:r>
                    </a:p>
                  </a:txBody>
                  <a:tcPr/>
                </a:tc>
                <a:tc>
                  <a:txBody>
                    <a:bodyPr/>
                    <a:lstStyle/>
                    <a:p>
                      <a:pPr algn="ctr"/>
                      <a:r>
                        <a:rPr lang="en-US" dirty="0"/>
                        <a:t>Window Area, </a:t>
                      </a:r>
                    </a:p>
                    <a:p>
                      <a:pPr algn="ctr"/>
                      <a:r>
                        <a:rPr lang="en-US" dirty="0"/>
                        <a:t>SF</a:t>
                      </a:r>
                    </a:p>
                  </a:txBody>
                  <a:tcPr/>
                </a:tc>
                <a:extLst>
                  <a:ext uri="{0D108BD9-81ED-4DB2-BD59-A6C34878D82A}">
                    <a16:rowId xmlns:a16="http://schemas.microsoft.com/office/drawing/2014/main" val="10000"/>
                  </a:ext>
                </a:extLst>
              </a:tr>
              <a:tr h="375839">
                <a:tc>
                  <a:txBody>
                    <a:bodyPr/>
                    <a:lstStyle/>
                    <a:p>
                      <a:r>
                        <a:rPr lang="en-US" dirty="0"/>
                        <a:t>Base Case</a:t>
                      </a:r>
                    </a:p>
                  </a:txBody>
                  <a:tcPr/>
                </a:tc>
                <a:tc>
                  <a:txBody>
                    <a:bodyPr/>
                    <a:lstStyle/>
                    <a:p>
                      <a:pPr algn="ctr"/>
                      <a:r>
                        <a:rPr lang="en-US" dirty="0"/>
                        <a:t>50,000</a:t>
                      </a:r>
                    </a:p>
                  </a:txBody>
                  <a:tcPr/>
                </a:tc>
                <a:tc>
                  <a:txBody>
                    <a:bodyPr/>
                    <a:lstStyle/>
                    <a:p>
                      <a:pPr algn="ctr"/>
                      <a:r>
                        <a:rPr lang="en-US" dirty="0"/>
                        <a:t>33,097</a:t>
                      </a:r>
                    </a:p>
                  </a:txBody>
                  <a:tcPr/>
                </a:tc>
                <a:tc>
                  <a:txBody>
                    <a:bodyPr/>
                    <a:lstStyle/>
                    <a:p>
                      <a:pPr algn="ctr"/>
                      <a:r>
                        <a:rPr lang="en-US" dirty="0"/>
                        <a:t>0.66</a:t>
                      </a:r>
                    </a:p>
                  </a:txBody>
                  <a:tcPr/>
                </a:tc>
                <a:tc>
                  <a:txBody>
                    <a:bodyPr/>
                    <a:lstStyle/>
                    <a:p>
                      <a:pPr algn="ctr"/>
                      <a:r>
                        <a:rPr lang="en-US" dirty="0"/>
                        <a:t>3,667</a:t>
                      </a:r>
                    </a:p>
                  </a:txBody>
                  <a:tcPr/>
                </a:tc>
                <a:extLst>
                  <a:ext uri="{0D108BD9-81ED-4DB2-BD59-A6C34878D82A}">
                    <a16:rowId xmlns:a16="http://schemas.microsoft.com/office/drawing/2014/main" val="10001"/>
                  </a:ext>
                </a:extLst>
              </a:tr>
              <a:tr h="375839">
                <a:tc>
                  <a:txBody>
                    <a:bodyPr/>
                    <a:lstStyle/>
                    <a:p>
                      <a:r>
                        <a:rPr lang="en-US" dirty="0"/>
                        <a:t>Alternative 1</a:t>
                      </a:r>
                    </a:p>
                  </a:txBody>
                  <a:tcP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dirty="0"/>
                        <a:t>50,000</a:t>
                      </a:r>
                    </a:p>
                  </a:txBody>
                  <a:tcPr/>
                </a:tc>
                <a:tc>
                  <a:txBody>
                    <a:bodyPr/>
                    <a:lstStyle/>
                    <a:p>
                      <a:pPr algn="ctr"/>
                      <a:r>
                        <a:rPr lang="en-US" dirty="0"/>
                        <a:t>38,598</a:t>
                      </a:r>
                    </a:p>
                  </a:txBody>
                  <a:tcPr/>
                </a:tc>
                <a:tc>
                  <a:txBody>
                    <a:bodyPr/>
                    <a:lstStyle/>
                    <a:p>
                      <a:pPr algn="ctr"/>
                      <a:r>
                        <a:rPr lang="en-US" dirty="0"/>
                        <a:t>0.77</a:t>
                      </a:r>
                    </a:p>
                  </a:txBody>
                  <a:tcP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dirty="0"/>
                        <a:t>4,907</a:t>
                      </a:r>
                    </a:p>
                  </a:txBody>
                  <a:tcPr/>
                </a:tc>
                <a:extLst>
                  <a:ext uri="{0D108BD9-81ED-4DB2-BD59-A6C34878D82A}">
                    <a16:rowId xmlns:a16="http://schemas.microsoft.com/office/drawing/2014/main" val="10002"/>
                  </a:ext>
                </a:extLst>
              </a:tr>
              <a:tr h="375839">
                <a:tc>
                  <a:txBody>
                    <a:bodyPr/>
                    <a:lstStyle/>
                    <a:p>
                      <a:r>
                        <a:rPr lang="en-US" dirty="0"/>
                        <a:t>Alternative 2</a:t>
                      </a:r>
                    </a:p>
                  </a:txBody>
                  <a:tcP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dirty="0"/>
                        <a:t>50,000</a:t>
                      </a:r>
                    </a:p>
                  </a:txBody>
                  <a:tcP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dirty="0"/>
                        <a:t>33,097</a:t>
                      </a:r>
                    </a:p>
                  </a:txBody>
                  <a:tcPr/>
                </a:tc>
                <a:tc>
                  <a:txBody>
                    <a:bodyPr/>
                    <a:lstStyle/>
                    <a:p>
                      <a:pPr algn="ctr"/>
                      <a:r>
                        <a:rPr lang="en-US" dirty="0"/>
                        <a:t>0.66</a:t>
                      </a:r>
                    </a:p>
                  </a:txBody>
                  <a:tcP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dirty="0"/>
                        <a:t>7,365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051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AFCE5B-188A-49F0-A4FC-E64B677632B9}"/>
              </a:ext>
            </a:extLst>
          </p:cNvPr>
          <p:cNvPicPr>
            <a:picLocks noChangeAspect="1"/>
          </p:cNvPicPr>
          <p:nvPr/>
        </p:nvPicPr>
        <p:blipFill>
          <a:blip r:embed="rId2"/>
          <a:stretch>
            <a:fillRect/>
          </a:stretch>
        </p:blipFill>
        <p:spPr>
          <a:xfrm>
            <a:off x="1229989" y="1078782"/>
            <a:ext cx="8210550" cy="5517622"/>
          </a:xfrm>
          <a:prstGeom prst="rect">
            <a:avLst/>
          </a:prstGeom>
        </p:spPr>
      </p:pic>
      <p:pic>
        <p:nvPicPr>
          <p:cNvPr id="5" name="Picture 4">
            <a:extLst>
              <a:ext uri="{FF2B5EF4-FFF2-40B4-BE49-F238E27FC236}">
                <a16:creationId xmlns:a16="http://schemas.microsoft.com/office/drawing/2014/main" id="{E831AD52-EB9E-402B-8DE6-063DD8DDA283}"/>
              </a:ext>
            </a:extLst>
          </p:cNvPr>
          <p:cNvPicPr>
            <a:picLocks noChangeAspect="1"/>
          </p:cNvPicPr>
          <p:nvPr/>
        </p:nvPicPr>
        <p:blipFill rotWithShape="1">
          <a:blip r:embed="rId3"/>
          <a:srcRect r="92423"/>
          <a:stretch/>
        </p:blipFill>
        <p:spPr>
          <a:xfrm>
            <a:off x="6835855" y="1536623"/>
            <a:ext cx="426006" cy="707231"/>
          </a:xfrm>
          <a:prstGeom prst="rect">
            <a:avLst/>
          </a:prstGeom>
        </p:spPr>
      </p:pic>
      <p:pic>
        <p:nvPicPr>
          <p:cNvPr id="6" name="Picture 5">
            <a:extLst>
              <a:ext uri="{FF2B5EF4-FFF2-40B4-BE49-F238E27FC236}">
                <a16:creationId xmlns:a16="http://schemas.microsoft.com/office/drawing/2014/main" id="{7059F02B-5905-4C31-9464-AFFBC31A68E6}"/>
              </a:ext>
            </a:extLst>
          </p:cNvPr>
          <p:cNvPicPr>
            <a:picLocks noChangeAspect="1"/>
          </p:cNvPicPr>
          <p:nvPr/>
        </p:nvPicPr>
        <p:blipFill>
          <a:blip r:embed="rId4"/>
          <a:stretch>
            <a:fillRect/>
          </a:stretch>
        </p:blipFill>
        <p:spPr>
          <a:xfrm>
            <a:off x="7236294" y="1536623"/>
            <a:ext cx="1954239" cy="640556"/>
          </a:xfrm>
          <a:prstGeom prst="rect">
            <a:avLst/>
          </a:prstGeom>
        </p:spPr>
      </p:pic>
      <p:sp>
        <p:nvSpPr>
          <p:cNvPr id="7" name="Title 1">
            <a:extLst>
              <a:ext uri="{FF2B5EF4-FFF2-40B4-BE49-F238E27FC236}">
                <a16:creationId xmlns:a16="http://schemas.microsoft.com/office/drawing/2014/main" id="{6AB31793-016A-4E60-8A97-80CEA62556CE}"/>
              </a:ext>
            </a:extLst>
          </p:cNvPr>
          <p:cNvSpPr>
            <a:spLocks noGrp="1"/>
          </p:cNvSpPr>
          <p:nvPr>
            <p:ph type="title"/>
          </p:nvPr>
        </p:nvSpPr>
        <p:spPr>
          <a:xfrm>
            <a:off x="611949" y="700805"/>
            <a:ext cx="8210550" cy="1006474"/>
          </a:xfrm>
        </p:spPr>
        <p:txBody>
          <a:bodyPr vert="horz" lIns="0" tIns="0" rIns="0" bIns="0" rtlCol="0" anchor="t" anchorCtr="0">
            <a:normAutofit/>
          </a:bodyPr>
          <a:lstStyle/>
          <a:p>
            <a:r>
              <a:rPr lang="en-US" sz="1800" dirty="0"/>
              <a:t>Which Alternative is More Efficient?</a:t>
            </a:r>
          </a:p>
        </p:txBody>
      </p:sp>
      <p:sp>
        <p:nvSpPr>
          <p:cNvPr id="8" name="Slide Number Placeholder 1">
            <a:extLst>
              <a:ext uri="{FF2B5EF4-FFF2-40B4-BE49-F238E27FC236}">
                <a16:creationId xmlns:a16="http://schemas.microsoft.com/office/drawing/2014/main" id="{32250E12-A443-4DBA-819C-34EC186EDE90}"/>
              </a:ext>
            </a:extLst>
          </p:cNvPr>
          <p:cNvSpPr txBox="1">
            <a:spLocks/>
          </p:cNvSpPr>
          <p:nvPr/>
        </p:nvSpPr>
        <p:spPr>
          <a:xfrm>
            <a:off x="8759952" y="6356350"/>
            <a:ext cx="2743200" cy="365125"/>
          </a:xfrm>
          <a:prstGeom prst="rect">
            <a:avLst/>
          </a:prstGeom>
        </p:spPr>
        <p:txBody>
          <a:bodyPr vert="horz" lIns="0" tIns="0" rIns="0" bIns="0" rtlCol="0" anchor="t" anchorCtr="0">
            <a:noAutofit/>
          </a:bodyPr>
          <a:lstStyle>
            <a:defPPr>
              <a:defRPr lang="en-US"/>
            </a:defPPr>
            <a:lvl1pPr algn="r">
              <a:lnSpc>
                <a:spcPct val="122000"/>
              </a:lnSpc>
              <a:defRPr sz="1200" kern="600" baseline="0">
                <a:solidFill>
                  <a:prstClr val="black">
                    <a:tint val="75000"/>
                  </a:prst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3CCABC-6DA4-7C4D-989E-2A57AEA7D1E6}" type="slidenum">
              <a:rPr lang="en-US"/>
              <a:pPr/>
              <a:t>25</a:t>
            </a:fld>
            <a:endParaRPr lang="en-US" dirty="0"/>
          </a:p>
        </p:txBody>
      </p:sp>
      <p:pic>
        <p:nvPicPr>
          <p:cNvPr id="9" name="Picture 8">
            <a:extLst>
              <a:ext uri="{FF2B5EF4-FFF2-40B4-BE49-F238E27FC236}">
                <a16:creationId xmlns:a16="http://schemas.microsoft.com/office/drawing/2014/main" id="{9A05AF2E-14D8-40DB-8124-0A067E65DA77}"/>
              </a:ext>
            </a:extLst>
          </p:cNvPr>
          <p:cNvPicPr>
            <a:picLocks noChangeAspect="1"/>
          </p:cNvPicPr>
          <p:nvPr/>
        </p:nvPicPr>
        <p:blipFill>
          <a:blip r:embed="rId5"/>
          <a:stretch>
            <a:fillRect/>
          </a:stretch>
        </p:blipFill>
        <p:spPr>
          <a:xfrm>
            <a:off x="9840978" y="1078782"/>
            <a:ext cx="1955387" cy="1448028"/>
          </a:xfrm>
          <a:prstGeom prst="rect">
            <a:avLst/>
          </a:prstGeom>
        </p:spPr>
      </p:pic>
      <p:pic>
        <p:nvPicPr>
          <p:cNvPr id="10" name="Picture 9">
            <a:extLst>
              <a:ext uri="{FF2B5EF4-FFF2-40B4-BE49-F238E27FC236}">
                <a16:creationId xmlns:a16="http://schemas.microsoft.com/office/drawing/2014/main" id="{789ED7A2-3647-4DD9-AE88-2F6A83909CDC}"/>
              </a:ext>
            </a:extLst>
          </p:cNvPr>
          <p:cNvPicPr>
            <a:picLocks noChangeAspect="1"/>
          </p:cNvPicPr>
          <p:nvPr/>
        </p:nvPicPr>
        <p:blipFill>
          <a:blip r:embed="rId6"/>
          <a:stretch>
            <a:fillRect/>
          </a:stretch>
        </p:blipFill>
        <p:spPr>
          <a:xfrm>
            <a:off x="9816869" y="2916131"/>
            <a:ext cx="2003601" cy="1431914"/>
          </a:xfrm>
          <a:prstGeom prst="rect">
            <a:avLst/>
          </a:prstGeom>
        </p:spPr>
      </p:pic>
      <p:pic>
        <p:nvPicPr>
          <p:cNvPr id="11" name="Picture 10">
            <a:extLst>
              <a:ext uri="{FF2B5EF4-FFF2-40B4-BE49-F238E27FC236}">
                <a16:creationId xmlns:a16="http://schemas.microsoft.com/office/drawing/2014/main" id="{9DCBD83C-C14A-4819-9DAE-64C687DE7C1A}"/>
              </a:ext>
            </a:extLst>
          </p:cNvPr>
          <p:cNvPicPr>
            <a:picLocks noChangeAspect="1"/>
          </p:cNvPicPr>
          <p:nvPr/>
        </p:nvPicPr>
        <p:blipFill>
          <a:blip r:embed="rId7"/>
          <a:stretch>
            <a:fillRect/>
          </a:stretch>
        </p:blipFill>
        <p:spPr>
          <a:xfrm>
            <a:off x="9840977" y="4831312"/>
            <a:ext cx="1955387" cy="1413672"/>
          </a:xfrm>
          <a:prstGeom prst="rect">
            <a:avLst/>
          </a:prstGeom>
        </p:spPr>
      </p:pic>
      <p:sp>
        <p:nvSpPr>
          <p:cNvPr id="2" name="TextBox 1">
            <a:extLst>
              <a:ext uri="{FF2B5EF4-FFF2-40B4-BE49-F238E27FC236}">
                <a16:creationId xmlns:a16="http://schemas.microsoft.com/office/drawing/2014/main" id="{C7D863FF-79E7-43F9-87BD-12CA19736BF3}"/>
              </a:ext>
            </a:extLst>
          </p:cNvPr>
          <p:cNvSpPr txBox="1"/>
          <p:nvPr/>
        </p:nvSpPr>
        <p:spPr>
          <a:xfrm>
            <a:off x="9927771" y="2552193"/>
            <a:ext cx="1868594" cy="338554"/>
          </a:xfrm>
          <a:prstGeom prst="rect">
            <a:avLst/>
          </a:prstGeom>
          <a:noFill/>
        </p:spPr>
        <p:txBody>
          <a:bodyPr wrap="square" rtlCol="0">
            <a:spAutoFit/>
          </a:bodyPr>
          <a:lstStyle/>
          <a:p>
            <a:r>
              <a:rPr lang="en-US" sz="1600" dirty="0"/>
              <a:t>Baseline</a:t>
            </a:r>
          </a:p>
        </p:txBody>
      </p:sp>
      <p:sp>
        <p:nvSpPr>
          <p:cNvPr id="12" name="TextBox 11">
            <a:extLst>
              <a:ext uri="{FF2B5EF4-FFF2-40B4-BE49-F238E27FC236}">
                <a16:creationId xmlns:a16="http://schemas.microsoft.com/office/drawing/2014/main" id="{DEFD3F1B-A844-4F6D-8C92-FDF93638D230}"/>
              </a:ext>
            </a:extLst>
          </p:cNvPr>
          <p:cNvSpPr txBox="1"/>
          <p:nvPr/>
        </p:nvSpPr>
        <p:spPr>
          <a:xfrm>
            <a:off x="9884372" y="4348045"/>
            <a:ext cx="1868594" cy="338554"/>
          </a:xfrm>
          <a:prstGeom prst="rect">
            <a:avLst/>
          </a:prstGeom>
          <a:noFill/>
        </p:spPr>
        <p:txBody>
          <a:bodyPr wrap="square" rtlCol="0">
            <a:spAutoFit/>
          </a:bodyPr>
          <a:lstStyle/>
          <a:p>
            <a:r>
              <a:rPr lang="en-US" sz="1600" dirty="0"/>
              <a:t>Alt-1: H-shape</a:t>
            </a:r>
          </a:p>
        </p:txBody>
      </p:sp>
      <p:sp>
        <p:nvSpPr>
          <p:cNvPr id="13" name="TextBox 12">
            <a:extLst>
              <a:ext uri="{FF2B5EF4-FFF2-40B4-BE49-F238E27FC236}">
                <a16:creationId xmlns:a16="http://schemas.microsoft.com/office/drawing/2014/main" id="{555980B7-931E-412A-9834-9787D675A2DF}"/>
              </a:ext>
            </a:extLst>
          </p:cNvPr>
          <p:cNvSpPr txBox="1"/>
          <p:nvPr/>
        </p:nvSpPr>
        <p:spPr>
          <a:xfrm>
            <a:off x="9884372" y="6258995"/>
            <a:ext cx="1868594" cy="338554"/>
          </a:xfrm>
          <a:prstGeom prst="rect">
            <a:avLst/>
          </a:prstGeom>
          <a:noFill/>
        </p:spPr>
        <p:txBody>
          <a:bodyPr wrap="square" rtlCol="0">
            <a:spAutoFit/>
          </a:bodyPr>
          <a:lstStyle/>
          <a:p>
            <a:r>
              <a:rPr lang="en-US" sz="1600" dirty="0"/>
              <a:t>Alt- 2: 50% WWR</a:t>
            </a:r>
          </a:p>
        </p:txBody>
      </p:sp>
    </p:spTree>
    <p:extLst>
      <p:ext uri="{BB962C8B-B14F-4D97-AF65-F5344CB8AC3E}">
        <p14:creationId xmlns:p14="http://schemas.microsoft.com/office/powerpoint/2010/main" val="2069943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5996354" cy="195652"/>
          </a:xfrm>
        </p:spPr>
        <p:txBody>
          <a:bodyPr vert="horz" lIns="0" tIns="0" rIns="0" bIns="0" rtlCol="0" anchor="t" anchorCtr="0">
            <a:normAutofit/>
          </a:bodyPr>
          <a:lstStyle/>
          <a:p>
            <a:r>
              <a:rPr lang="en-US" sz="1800" dirty="0"/>
              <a:t>HVAC System Selection modeling Example</a:t>
            </a:r>
          </a:p>
        </p:txBody>
      </p:sp>
      <p:sp>
        <p:nvSpPr>
          <p:cNvPr id="3" name="Content Placeholder 2"/>
          <p:cNvSpPr>
            <a:spLocks noGrp="1"/>
          </p:cNvSpPr>
          <p:nvPr>
            <p:ph idx="1"/>
          </p:nvPr>
        </p:nvSpPr>
        <p:spPr>
          <a:xfrm>
            <a:off x="975202" y="1323585"/>
            <a:ext cx="10122857" cy="4652963"/>
          </a:xfrm>
        </p:spPr>
        <p:txBody>
          <a:bodyPr vert="horz" lIns="0" tIns="0" rIns="0" bIns="0" rtlCol="0" anchor="t" anchorCtr="0">
            <a:noAutofit/>
          </a:bodyPr>
          <a:lstStyle/>
          <a:p>
            <a:pPr>
              <a:lnSpc>
                <a:spcPct val="100000"/>
              </a:lnSpc>
              <a:spcAft>
                <a:spcPts val="600"/>
              </a:spcAft>
            </a:pPr>
            <a:r>
              <a:rPr lang="en-US" sz="2100" b="1" dirty="0"/>
              <a:t>Compare HVAC design alternatives for a major renovation of a high school</a:t>
            </a:r>
          </a:p>
          <a:p>
            <a:pPr marL="342900" indent="-342900">
              <a:lnSpc>
                <a:spcPct val="100000"/>
              </a:lnSpc>
              <a:spcAft>
                <a:spcPts val="600"/>
              </a:spcAft>
              <a:buFont typeface="Arial" panose="020B0604020202020204" pitchFamily="34" charset="0"/>
              <a:buChar char="•"/>
            </a:pPr>
            <a:endParaRPr lang="en-US" sz="2100" b="1" dirty="0"/>
          </a:p>
          <a:p>
            <a:pPr marL="342900" indent="-342900">
              <a:lnSpc>
                <a:spcPct val="100000"/>
              </a:lnSpc>
              <a:spcAft>
                <a:spcPts val="600"/>
              </a:spcAft>
              <a:buFont typeface="Arial" panose="020B0604020202020204" pitchFamily="34" charset="0"/>
              <a:buChar char="•"/>
            </a:pPr>
            <a:r>
              <a:rPr lang="en-US" sz="2100" b="1" dirty="0"/>
              <a:t>Baseline VAV</a:t>
            </a:r>
          </a:p>
          <a:p>
            <a:pPr marL="591555" lvl="1" indent="-285750">
              <a:lnSpc>
                <a:spcPct val="100000"/>
              </a:lnSpc>
              <a:spcAft>
                <a:spcPts val="600"/>
              </a:spcAft>
            </a:pPr>
            <a:r>
              <a:rPr lang="en-US" sz="1350" dirty="0"/>
              <a:t>Variable Air Volume (VAV) air handlers, water cooled chillers and conventional hot water (HW) boilers </a:t>
            </a:r>
          </a:p>
          <a:p>
            <a:pPr marL="342900" indent="-342900">
              <a:lnSpc>
                <a:spcPct val="100000"/>
              </a:lnSpc>
              <a:spcAft>
                <a:spcPts val="600"/>
              </a:spcAft>
              <a:buFont typeface="Arial" panose="020B0604020202020204" pitchFamily="34" charset="0"/>
              <a:buChar char="•"/>
            </a:pPr>
            <a:endParaRPr lang="en-US" sz="2100" b="1" dirty="0"/>
          </a:p>
          <a:p>
            <a:pPr marL="342900" indent="-342900">
              <a:lnSpc>
                <a:spcPct val="100000"/>
              </a:lnSpc>
              <a:spcAft>
                <a:spcPts val="600"/>
              </a:spcAft>
              <a:buFont typeface="Arial" panose="020B0604020202020204" pitchFamily="34" charset="0"/>
              <a:buChar char="•"/>
            </a:pPr>
            <a:r>
              <a:rPr lang="en-US" sz="2100" b="1" dirty="0"/>
              <a:t>Optimized VAV</a:t>
            </a:r>
          </a:p>
          <a:p>
            <a:pPr marL="591555" lvl="1" indent="-285750">
              <a:lnSpc>
                <a:spcPct val="100000"/>
              </a:lnSpc>
              <a:spcAft>
                <a:spcPts val="600"/>
              </a:spcAft>
            </a:pPr>
            <a:r>
              <a:rPr lang="en-US" sz="1350" dirty="0"/>
              <a:t>VAV with HW condensing boilers and air-cooled, magnetic bearing chillers &amp; improved controls</a:t>
            </a:r>
          </a:p>
          <a:p>
            <a:pPr marL="342900" indent="-342900">
              <a:lnSpc>
                <a:spcPct val="100000"/>
              </a:lnSpc>
              <a:spcAft>
                <a:spcPts val="600"/>
              </a:spcAft>
              <a:buFont typeface="Arial" panose="020B0604020202020204" pitchFamily="34" charset="0"/>
              <a:buChar char="•"/>
            </a:pPr>
            <a:endParaRPr lang="en-US" sz="2100" b="1" dirty="0"/>
          </a:p>
          <a:p>
            <a:pPr marL="342900" indent="-342900">
              <a:lnSpc>
                <a:spcPct val="100000"/>
              </a:lnSpc>
              <a:spcAft>
                <a:spcPts val="600"/>
              </a:spcAft>
              <a:buFont typeface="Arial" panose="020B0604020202020204" pitchFamily="34" charset="0"/>
              <a:buChar char="•"/>
            </a:pPr>
            <a:r>
              <a:rPr lang="en-US" sz="2100" b="1" dirty="0"/>
              <a:t>CB + CV DOAS</a:t>
            </a:r>
          </a:p>
          <a:p>
            <a:pPr marL="591555" lvl="1" indent="-285750">
              <a:lnSpc>
                <a:spcPct val="100000"/>
              </a:lnSpc>
              <a:spcAft>
                <a:spcPts val="600"/>
              </a:spcAft>
            </a:pPr>
            <a:r>
              <a:rPr lang="en-US" sz="1350" dirty="0"/>
              <a:t>Chilled Beams (CB) with condensing boilers and air-cooled magnetic bearing chillers; constant volume (CV) dedicated outdoor air system (DOAS) </a:t>
            </a:r>
          </a:p>
          <a:p>
            <a:pPr marL="342900" indent="-342900">
              <a:lnSpc>
                <a:spcPct val="100000"/>
              </a:lnSpc>
              <a:spcAft>
                <a:spcPts val="600"/>
              </a:spcAft>
              <a:buFont typeface="Arial" panose="020B0604020202020204" pitchFamily="34" charset="0"/>
              <a:buChar char="•"/>
            </a:pPr>
            <a:endParaRPr lang="en-US" sz="2100" b="1" dirty="0"/>
          </a:p>
          <a:p>
            <a:pPr marL="342900" indent="-342900">
              <a:lnSpc>
                <a:spcPct val="100000"/>
              </a:lnSpc>
              <a:spcAft>
                <a:spcPts val="600"/>
              </a:spcAft>
              <a:buFont typeface="Arial" panose="020B0604020202020204" pitchFamily="34" charset="0"/>
              <a:buChar char="•"/>
            </a:pPr>
            <a:r>
              <a:rPr lang="en-US" sz="2100" b="1" dirty="0"/>
              <a:t>VRF + VAV DOAS</a:t>
            </a:r>
          </a:p>
          <a:p>
            <a:pPr marL="591555" lvl="1" indent="-285750">
              <a:lnSpc>
                <a:spcPct val="100000"/>
              </a:lnSpc>
              <a:spcAft>
                <a:spcPts val="600"/>
              </a:spcAft>
            </a:pPr>
            <a:r>
              <a:rPr lang="en-US" sz="1350" dirty="0"/>
              <a:t>Variable refrigerant flow (VRF) heat pumps with variable volume DOAS</a:t>
            </a:r>
          </a:p>
        </p:txBody>
      </p:sp>
      <p:sp>
        <p:nvSpPr>
          <p:cNvPr id="4" name="Slide Number Placeholder 3"/>
          <p:cNvSpPr>
            <a:spLocks noGrp="1"/>
          </p:cNvSpPr>
          <p:nvPr>
            <p:ph type="sldNum" sz="quarter" idx="12"/>
          </p:nvPr>
        </p:nvSpPr>
        <p:spPr/>
        <p:txBody>
          <a:bodyPr/>
          <a:lstStyle/>
          <a:p>
            <a:fld id="{B23CCABC-6DA4-7C4D-989E-2A57AEA7D1E6}"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4220163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rmAutofit/>
          </a:bodyPr>
          <a:lstStyle/>
          <a:p>
            <a:r>
              <a:rPr lang="en-US" sz="1800" dirty="0"/>
              <a:t>RESULTS</a:t>
            </a:r>
          </a:p>
        </p:txBody>
      </p:sp>
      <p:sp>
        <p:nvSpPr>
          <p:cNvPr id="10" name="Slide Number Placeholder 9"/>
          <p:cNvSpPr>
            <a:spLocks noGrp="1"/>
          </p:cNvSpPr>
          <p:nvPr>
            <p:ph type="sldNum" sz="quarter" idx="12"/>
          </p:nvPr>
        </p:nvSpPr>
        <p:spPr/>
        <p:txBody>
          <a:bodyPr/>
          <a:lstStyle/>
          <a:p>
            <a:fld id="{B23CCABC-6DA4-7C4D-989E-2A57AEA7D1E6}" type="slidenum">
              <a:rPr lang="en-US" smtClean="0">
                <a:solidFill>
                  <a:prstClr val="black">
                    <a:tint val="75000"/>
                  </a:prstClr>
                </a:solidFill>
              </a:rPr>
              <a:pPr/>
              <a:t>27</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401577CB-6D7E-4165-81C1-6BF39F6547B4}"/>
              </a:ext>
            </a:extLst>
          </p:cNvPr>
          <p:cNvPicPr>
            <a:picLocks noChangeAspect="1"/>
          </p:cNvPicPr>
          <p:nvPr/>
        </p:nvPicPr>
        <p:blipFill>
          <a:blip r:embed="rId2"/>
          <a:stretch>
            <a:fillRect/>
          </a:stretch>
        </p:blipFill>
        <p:spPr>
          <a:xfrm>
            <a:off x="1122977" y="1261684"/>
            <a:ext cx="9337576" cy="4910516"/>
          </a:xfrm>
          <a:prstGeom prst="rect">
            <a:avLst/>
          </a:prstGeom>
        </p:spPr>
      </p:pic>
    </p:spTree>
    <p:extLst>
      <p:ext uri="{BB962C8B-B14F-4D97-AF65-F5344CB8AC3E}">
        <p14:creationId xmlns:p14="http://schemas.microsoft.com/office/powerpoint/2010/main" val="2244680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7712" y="1437983"/>
            <a:ext cx="8733402" cy="3156729"/>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p>
        </p:txBody>
      </p:sp>
      <p:sp>
        <p:nvSpPr>
          <p:cNvPr id="13" name="Rectangle 12"/>
          <p:cNvSpPr/>
          <p:nvPr/>
        </p:nvSpPr>
        <p:spPr>
          <a:xfrm>
            <a:off x="1208103" y="1437984"/>
            <a:ext cx="5718789" cy="400110"/>
          </a:xfrm>
          <a:prstGeom prst="rect">
            <a:avLst/>
          </a:prstGeom>
        </p:spPr>
        <p:txBody>
          <a:bodyPr wrap="square">
            <a:spAutoFit/>
          </a:bodyPr>
          <a:lstStyle/>
          <a:p>
            <a:r>
              <a:rPr lang="en-US" sz="2000" b="1" dirty="0">
                <a:solidFill>
                  <a:schemeClr val="accent5">
                    <a:lumMod val="75000"/>
                  </a:schemeClr>
                </a:solidFill>
              </a:rPr>
              <a:t>Optional (if required by adopting authority)</a:t>
            </a:r>
          </a:p>
        </p:txBody>
      </p:sp>
      <p:sp>
        <p:nvSpPr>
          <p:cNvPr id="32" name="TextBox 31"/>
          <p:cNvSpPr txBox="1"/>
          <p:nvPr/>
        </p:nvSpPr>
        <p:spPr>
          <a:xfrm>
            <a:off x="1402150" y="2092252"/>
            <a:ext cx="542321"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5.7 </a:t>
            </a:r>
          </a:p>
        </p:txBody>
      </p:sp>
      <p:sp>
        <p:nvSpPr>
          <p:cNvPr id="33" name="TextBox 32"/>
          <p:cNvSpPr txBox="1"/>
          <p:nvPr/>
        </p:nvSpPr>
        <p:spPr>
          <a:xfrm>
            <a:off x="2489547" y="2096349"/>
            <a:ext cx="6400800" cy="365760"/>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7.1 Modeling Cycle #8 – As-Design Energy Performance</a:t>
            </a:r>
          </a:p>
        </p:txBody>
      </p:sp>
      <p:sp>
        <p:nvSpPr>
          <p:cNvPr id="34" name="Rectangle 33"/>
          <p:cNvSpPr/>
          <p:nvPr/>
        </p:nvSpPr>
        <p:spPr>
          <a:xfrm>
            <a:off x="2046044" y="2005036"/>
            <a:ext cx="443504" cy="523220"/>
          </a:xfrm>
          <a:prstGeom prst="rect">
            <a:avLst/>
          </a:prstGeom>
        </p:spPr>
        <p:txBody>
          <a:bodyPr wrap="square">
            <a:spAutoFit/>
          </a:bodyPr>
          <a:lstStyle/>
          <a:p>
            <a:r>
              <a:rPr lang="en-US" sz="2800" dirty="0"/>
              <a:t>+</a:t>
            </a:r>
          </a:p>
        </p:txBody>
      </p:sp>
      <p:sp>
        <p:nvSpPr>
          <p:cNvPr id="35" name="TextBox 34"/>
          <p:cNvSpPr txBox="1"/>
          <p:nvPr/>
        </p:nvSpPr>
        <p:spPr>
          <a:xfrm>
            <a:off x="2489545" y="2582912"/>
            <a:ext cx="6400800" cy="365760"/>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7.2 Modeling Cycle #9 – Contemplated Change Orders</a:t>
            </a:r>
          </a:p>
        </p:txBody>
      </p:sp>
      <p:sp>
        <p:nvSpPr>
          <p:cNvPr id="36" name="TextBox 35"/>
          <p:cNvSpPr txBox="1"/>
          <p:nvPr/>
        </p:nvSpPr>
        <p:spPr>
          <a:xfrm>
            <a:off x="2489545" y="3094955"/>
            <a:ext cx="6400800" cy="365760"/>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7.3 Modeling Cycle #10 – As-Built Energy Performance</a:t>
            </a:r>
          </a:p>
        </p:txBody>
      </p:sp>
      <p:sp>
        <p:nvSpPr>
          <p:cNvPr id="37" name="TextBox 36"/>
          <p:cNvSpPr txBox="1"/>
          <p:nvPr/>
        </p:nvSpPr>
        <p:spPr>
          <a:xfrm>
            <a:off x="2489545" y="3640638"/>
            <a:ext cx="6400800" cy="365760"/>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8. Post-Occupancy Energy Performance Comparison</a:t>
            </a:r>
          </a:p>
        </p:txBody>
      </p:sp>
      <p:sp>
        <p:nvSpPr>
          <p:cNvPr id="38" name="TextBox 37"/>
          <p:cNvSpPr txBox="1"/>
          <p:nvPr/>
        </p:nvSpPr>
        <p:spPr>
          <a:xfrm>
            <a:off x="1402150" y="2607248"/>
            <a:ext cx="542321"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5.7 </a:t>
            </a:r>
          </a:p>
        </p:txBody>
      </p:sp>
      <p:sp>
        <p:nvSpPr>
          <p:cNvPr id="39" name="Rectangle 38"/>
          <p:cNvSpPr/>
          <p:nvPr/>
        </p:nvSpPr>
        <p:spPr>
          <a:xfrm>
            <a:off x="2046044" y="2520031"/>
            <a:ext cx="443504" cy="523220"/>
          </a:xfrm>
          <a:prstGeom prst="rect">
            <a:avLst/>
          </a:prstGeom>
        </p:spPr>
        <p:txBody>
          <a:bodyPr wrap="square">
            <a:spAutoFit/>
          </a:bodyPr>
          <a:lstStyle/>
          <a:p>
            <a:r>
              <a:rPr lang="en-US" sz="2800" dirty="0"/>
              <a:t>+</a:t>
            </a:r>
          </a:p>
        </p:txBody>
      </p:sp>
      <p:sp>
        <p:nvSpPr>
          <p:cNvPr id="40" name="TextBox 39"/>
          <p:cNvSpPr txBox="1"/>
          <p:nvPr/>
        </p:nvSpPr>
        <p:spPr>
          <a:xfrm>
            <a:off x="1402150" y="3120847"/>
            <a:ext cx="542321"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5.7 </a:t>
            </a:r>
          </a:p>
        </p:txBody>
      </p:sp>
      <p:sp>
        <p:nvSpPr>
          <p:cNvPr id="41" name="Rectangle 40"/>
          <p:cNvSpPr/>
          <p:nvPr/>
        </p:nvSpPr>
        <p:spPr>
          <a:xfrm>
            <a:off x="2046044" y="3033631"/>
            <a:ext cx="443504" cy="523220"/>
          </a:xfrm>
          <a:prstGeom prst="rect">
            <a:avLst/>
          </a:prstGeom>
        </p:spPr>
        <p:txBody>
          <a:bodyPr wrap="square">
            <a:spAutoFit/>
          </a:bodyPr>
          <a:lstStyle/>
          <a:p>
            <a:r>
              <a:rPr lang="en-US" sz="2800" dirty="0"/>
              <a:t>+</a:t>
            </a:r>
          </a:p>
        </p:txBody>
      </p:sp>
      <p:sp>
        <p:nvSpPr>
          <p:cNvPr id="42" name="TextBox 41"/>
          <p:cNvSpPr txBox="1"/>
          <p:nvPr/>
        </p:nvSpPr>
        <p:spPr>
          <a:xfrm>
            <a:off x="1402150" y="3636761"/>
            <a:ext cx="542321"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5.7 </a:t>
            </a:r>
          </a:p>
        </p:txBody>
      </p:sp>
      <p:sp>
        <p:nvSpPr>
          <p:cNvPr id="43" name="Rectangle 42"/>
          <p:cNvSpPr/>
          <p:nvPr/>
        </p:nvSpPr>
        <p:spPr>
          <a:xfrm>
            <a:off x="2046044" y="3549544"/>
            <a:ext cx="443504" cy="523220"/>
          </a:xfrm>
          <a:prstGeom prst="rect">
            <a:avLst/>
          </a:prstGeom>
        </p:spPr>
        <p:txBody>
          <a:bodyPr wrap="square">
            <a:spAutoFit/>
          </a:bodyPr>
          <a:lstStyle/>
          <a:p>
            <a:r>
              <a:rPr lang="en-US" sz="2800" dirty="0"/>
              <a:t>+</a:t>
            </a:r>
          </a:p>
        </p:txBody>
      </p:sp>
      <p:pic>
        <p:nvPicPr>
          <p:cNvPr id="2050" name="Picture 2" descr="Image result for opt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8995" y="4395892"/>
            <a:ext cx="2514600" cy="1541590"/>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D4F1A051-8EF0-46F7-AA9D-8DBE40498FA2}"/>
              </a:ext>
            </a:extLst>
          </p:cNvPr>
          <p:cNvSpPr txBox="1">
            <a:spLocks/>
          </p:cNvSpPr>
          <p:nvPr/>
        </p:nvSpPr>
        <p:spPr>
          <a:xfrm>
            <a:off x="635628" y="686486"/>
            <a:ext cx="7886700" cy="751497"/>
          </a:xfrm>
          <a:prstGeom prst="rect">
            <a:avLst/>
          </a:prstGeom>
        </p:spPr>
        <p:txBody>
          <a:bodyPr vert="horz" lIns="0" tIns="0" rIns="0" bIns="0" rtlCol="0" anchor="t" anchorCtr="0">
            <a:normAutofit/>
          </a:bodyPr>
          <a:lstStyle>
            <a:defPPr>
              <a:defRPr lang="en-US"/>
            </a:defPPr>
            <a:lvl1pPr>
              <a:lnSpc>
                <a:spcPts val="1200"/>
              </a:lnSpc>
              <a:spcBef>
                <a:spcPct val="0"/>
              </a:spcBef>
              <a:buNone/>
              <a:defRPr b="1" kern="600" cap="all" spc="0" baseline="0">
                <a:solidFill>
                  <a:schemeClr val="accent1"/>
                </a:solidFill>
                <a:latin typeface="+mj-lt"/>
                <a:ea typeface="+mj-ea"/>
                <a:cs typeface="+mj-cs"/>
              </a:defRPr>
            </a:lvl1pPr>
          </a:lstStyle>
          <a:p>
            <a:r>
              <a:rPr lang="en-US" dirty="0"/>
              <a:t>How to Comply with Standard 209</a:t>
            </a:r>
          </a:p>
        </p:txBody>
      </p:sp>
      <p:sp>
        <p:nvSpPr>
          <p:cNvPr id="21" name="Slide Number Placeholder 1">
            <a:extLst>
              <a:ext uri="{FF2B5EF4-FFF2-40B4-BE49-F238E27FC236}">
                <a16:creationId xmlns:a16="http://schemas.microsoft.com/office/drawing/2014/main" id="{E3039606-3779-4B4A-AC10-0ECBD8D39275}"/>
              </a:ext>
            </a:extLst>
          </p:cNvPr>
          <p:cNvSpPr txBox="1">
            <a:spLocks/>
          </p:cNvSpPr>
          <p:nvPr/>
        </p:nvSpPr>
        <p:spPr>
          <a:xfrm>
            <a:off x="8759952" y="6356350"/>
            <a:ext cx="2743200" cy="365125"/>
          </a:xfrm>
          <a:prstGeom prst="rect">
            <a:avLst/>
          </a:prstGeom>
        </p:spPr>
        <p:txBody>
          <a:bodyPr vert="horz" lIns="0" tIns="0" rIns="0" bIns="0" rtlCol="0" anchor="t" anchorCtr="0">
            <a:noAutofit/>
          </a:bodyPr>
          <a:lstStyle>
            <a:defPPr>
              <a:defRPr lang="en-US"/>
            </a:defPPr>
            <a:lvl1pPr algn="r">
              <a:lnSpc>
                <a:spcPct val="122000"/>
              </a:lnSpc>
              <a:defRPr sz="1200" kern="600" baseline="0">
                <a:solidFill>
                  <a:prstClr val="black">
                    <a:tint val="75000"/>
                  </a:prst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3CCABC-6DA4-7C4D-989E-2A57AEA7D1E6}" type="slidenum">
              <a:rPr lang="en-US"/>
              <a:pPr/>
              <a:t>28</a:t>
            </a:fld>
            <a:endParaRPr lang="en-US" dirty="0"/>
          </a:p>
        </p:txBody>
      </p:sp>
    </p:spTree>
    <p:extLst>
      <p:ext uri="{BB962C8B-B14F-4D97-AF65-F5344CB8AC3E}">
        <p14:creationId xmlns:p14="http://schemas.microsoft.com/office/powerpoint/2010/main" val="1068754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Simulation Results</a:t>
            </a:r>
            <a:endParaRPr lang="en-US" sz="3200" dirty="0"/>
          </a:p>
        </p:txBody>
      </p:sp>
    </p:spTree>
    <p:extLst>
      <p:ext uri="{BB962C8B-B14F-4D97-AF65-F5344CB8AC3E}">
        <p14:creationId xmlns:p14="http://schemas.microsoft.com/office/powerpoint/2010/main" val="2816892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Energy Modeling Matters</a:t>
            </a:r>
          </a:p>
        </p:txBody>
      </p:sp>
    </p:spTree>
    <p:extLst>
      <p:ext uri="{BB962C8B-B14F-4D97-AF65-F5344CB8AC3E}">
        <p14:creationId xmlns:p14="http://schemas.microsoft.com/office/powerpoint/2010/main" val="2985357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644008" cy="253652"/>
          </a:xfrm>
        </p:spPr>
        <p:txBody>
          <a:bodyPr vert="horz" lIns="0" tIns="0" rIns="0" bIns="0" rtlCol="0" anchor="t" anchorCtr="0">
            <a:normAutofit fontScale="90000"/>
          </a:bodyPr>
          <a:lstStyle/>
          <a:p>
            <a:r>
              <a:rPr lang="en-US" sz="1800" dirty="0"/>
              <a:t>Does Modeling Protocol Affects Projected Performance?</a:t>
            </a:r>
          </a:p>
        </p:txBody>
      </p:sp>
      <p:pic>
        <p:nvPicPr>
          <p:cNvPr id="10" name="Picture 9"/>
          <p:cNvPicPr>
            <a:picLocks noChangeAspect="1"/>
          </p:cNvPicPr>
          <p:nvPr/>
        </p:nvPicPr>
        <p:blipFill>
          <a:blip r:embed="rId3"/>
          <a:stretch>
            <a:fillRect/>
          </a:stretch>
        </p:blipFill>
        <p:spPr>
          <a:xfrm>
            <a:off x="4830655" y="1465666"/>
            <a:ext cx="2988130" cy="2057400"/>
          </a:xfrm>
          <a:prstGeom prst="rect">
            <a:avLst/>
          </a:prstGeom>
          <a:ln>
            <a:solidFill>
              <a:srgbClr val="FF0000"/>
            </a:solidFill>
          </a:ln>
        </p:spPr>
      </p:pic>
      <p:pic>
        <p:nvPicPr>
          <p:cNvPr id="12" name="Picture 11"/>
          <p:cNvPicPr>
            <a:picLocks noChangeAspect="1"/>
          </p:cNvPicPr>
          <p:nvPr/>
        </p:nvPicPr>
        <p:blipFill>
          <a:blip r:embed="rId4"/>
          <a:stretch>
            <a:fillRect/>
          </a:stretch>
        </p:blipFill>
        <p:spPr>
          <a:xfrm>
            <a:off x="8355992" y="1465666"/>
            <a:ext cx="2945331" cy="2057400"/>
          </a:xfrm>
          <a:prstGeom prst="rect">
            <a:avLst/>
          </a:prstGeom>
          <a:ln>
            <a:solidFill>
              <a:srgbClr val="FF0000"/>
            </a:solidFill>
          </a:ln>
        </p:spPr>
      </p:pic>
      <p:sp>
        <p:nvSpPr>
          <p:cNvPr id="16" name="Slide Number Placeholder 15"/>
          <p:cNvSpPr>
            <a:spLocks noGrp="1"/>
          </p:cNvSpPr>
          <p:nvPr>
            <p:ph type="sldNum" sz="quarter" idx="12"/>
          </p:nvPr>
        </p:nvSpPr>
        <p:spPr/>
        <p:txBody>
          <a:bodyPr/>
          <a:lstStyle/>
          <a:p>
            <a:fld id="{94108E06-B958-4889-896C-F9C5D1F416DA}" type="slidenum">
              <a:rPr lang="en-US" smtClean="0"/>
              <a:t>30</a:t>
            </a:fld>
            <a:endParaRPr lang="en-US"/>
          </a:p>
        </p:txBody>
      </p:sp>
      <p:sp>
        <p:nvSpPr>
          <p:cNvPr id="28" name="TextBox 27"/>
          <p:cNvSpPr txBox="1"/>
          <p:nvPr/>
        </p:nvSpPr>
        <p:spPr>
          <a:xfrm>
            <a:off x="1012921" y="3970212"/>
            <a:ext cx="10288401" cy="1569660"/>
          </a:xfrm>
          <a:prstGeom prst="rect">
            <a:avLst/>
          </a:prstGeom>
          <a:noFill/>
          <a:ln>
            <a:noFill/>
          </a:ln>
        </p:spPr>
        <p:txBody>
          <a:bodyPr wrap="square" rtlCol="0">
            <a:spAutoFit/>
          </a:bodyPr>
          <a:lstStyle/>
          <a:p>
            <a:r>
              <a:rPr lang="en-US" sz="2400" dirty="0"/>
              <a:t>New York State Energy Research and Development Authority (NYSERDA) funded a study to examine equivalency of ASHRAE Standard 90.1 Appendix G, PHIUS+, and PHI modeling protocols to inform technical requirements of the multifamily program.</a:t>
            </a:r>
          </a:p>
        </p:txBody>
      </p:sp>
      <p:pic>
        <p:nvPicPr>
          <p:cNvPr id="6" name="Picture 5">
            <a:extLst>
              <a:ext uri="{FF2B5EF4-FFF2-40B4-BE49-F238E27FC236}">
                <a16:creationId xmlns:a16="http://schemas.microsoft.com/office/drawing/2014/main" id="{F73ABEF1-4437-49C4-BA3D-F326CE66BDDD}"/>
              </a:ext>
            </a:extLst>
          </p:cNvPr>
          <p:cNvPicPr>
            <a:picLocks noChangeAspect="1"/>
          </p:cNvPicPr>
          <p:nvPr/>
        </p:nvPicPr>
        <p:blipFill>
          <a:blip r:embed="rId5"/>
          <a:stretch>
            <a:fillRect/>
          </a:stretch>
        </p:blipFill>
        <p:spPr>
          <a:xfrm>
            <a:off x="1012921" y="1465666"/>
            <a:ext cx="3280526" cy="2057400"/>
          </a:xfrm>
          <a:prstGeom prst="rect">
            <a:avLst/>
          </a:prstGeom>
          <a:solidFill>
            <a:schemeClr val="bg1"/>
          </a:solidFill>
          <a:ln>
            <a:solidFill>
              <a:srgbClr val="FF0000"/>
            </a:solidFill>
          </a:ln>
        </p:spPr>
      </p:pic>
    </p:spTree>
    <p:extLst>
      <p:ext uri="{BB962C8B-B14F-4D97-AF65-F5344CB8AC3E}">
        <p14:creationId xmlns:p14="http://schemas.microsoft.com/office/powerpoint/2010/main" val="2142988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rmAutofit/>
          </a:bodyPr>
          <a:lstStyle/>
          <a:p>
            <a:r>
              <a:rPr lang="en-US" sz="1800" dirty="0"/>
              <a:t>Study Methodology</a:t>
            </a:r>
          </a:p>
        </p:txBody>
      </p:sp>
      <p:pic>
        <p:nvPicPr>
          <p:cNvPr id="8" name="Picture 7"/>
          <p:cNvPicPr>
            <a:picLocks noChangeAspect="1"/>
          </p:cNvPicPr>
          <p:nvPr/>
        </p:nvPicPr>
        <p:blipFill>
          <a:blip r:embed="rId2"/>
          <a:stretch>
            <a:fillRect/>
          </a:stretch>
        </p:blipFill>
        <p:spPr>
          <a:xfrm>
            <a:off x="6160356" y="4478518"/>
            <a:ext cx="1155395" cy="979408"/>
          </a:xfrm>
          <a:prstGeom prst="rect">
            <a:avLst/>
          </a:prstGeom>
        </p:spPr>
      </p:pic>
      <p:sp>
        <p:nvSpPr>
          <p:cNvPr id="9" name="TextBox 8"/>
          <p:cNvSpPr txBox="1"/>
          <p:nvPr/>
        </p:nvSpPr>
        <p:spPr>
          <a:xfrm>
            <a:off x="6077218" y="5542804"/>
            <a:ext cx="1802416" cy="715581"/>
          </a:xfrm>
          <a:prstGeom prst="rect">
            <a:avLst/>
          </a:prstGeom>
          <a:noFill/>
        </p:spPr>
        <p:txBody>
          <a:bodyPr wrap="square" rtlCol="0">
            <a:spAutoFit/>
          </a:bodyPr>
          <a:lstStyle/>
          <a:p>
            <a:r>
              <a:rPr lang="en-US" sz="1350" b="1" dirty="0"/>
              <a:t>Standard 90.1 Performance Rating Method</a:t>
            </a:r>
          </a:p>
        </p:txBody>
      </p:sp>
      <p:pic>
        <p:nvPicPr>
          <p:cNvPr id="10" name="Picture 9"/>
          <p:cNvPicPr>
            <a:picLocks noChangeAspect="1"/>
          </p:cNvPicPr>
          <p:nvPr/>
        </p:nvPicPr>
        <p:blipFill>
          <a:blip r:embed="rId3"/>
          <a:stretch>
            <a:fillRect/>
          </a:stretch>
        </p:blipFill>
        <p:spPr>
          <a:xfrm>
            <a:off x="8913900" y="4478518"/>
            <a:ext cx="1760171" cy="1216602"/>
          </a:xfrm>
          <a:prstGeom prst="rect">
            <a:avLst/>
          </a:prstGeom>
        </p:spPr>
      </p:pic>
      <p:pic>
        <p:nvPicPr>
          <p:cNvPr id="12" name="Picture 11"/>
          <p:cNvPicPr>
            <a:picLocks noChangeAspect="1"/>
          </p:cNvPicPr>
          <p:nvPr/>
        </p:nvPicPr>
        <p:blipFill>
          <a:blip r:embed="rId4"/>
          <a:stretch>
            <a:fillRect/>
          </a:stretch>
        </p:blipFill>
        <p:spPr>
          <a:xfrm>
            <a:off x="7532345" y="4478518"/>
            <a:ext cx="1227607" cy="857519"/>
          </a:xfrm>
          <a:prstGeom prst="rect">
            <a:avLst/>
          </a:prstGeom>
        </p:spPr>
      </p:pic>
      <p:sp>
        <p:nvSpPr>
          <p:cNvPr id="13" name="TextBox 12"/>
          <p:cNvSpPr txBox="1"/>
          <p:nvPr/>
        </p:nvSpPr>
        <p:spPr>
          <a:xfrm>
            <a:off x="838765" y="1688596"/>
            <a:ext cx="4919981" cy="2677656"/>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t>Model the same building designs in the three protocols</a:t>
            </a:r>
          </a:p>
          <a:p>
            <a:pPr marL="342900" indent="-342900">
              <a:buFont typeface="Arial" panose="020B0604020202020204" pitchFamily="34" charset="0"/>
              <a:buChar char="•"/>
            </a:pPr>
            <a:r>
              <a:rPr lang="en-US" sz="2400" dirty="0"/>
              <a:t>Compare projected performance</a:t>
            </a:r>
          </a:p>
          <a:p>
            <a:pPr marL="342900" indent="-342900">
              <a:buFont typeface="Arial" panose="020B0604020202020204" pitchFamily="34" charset="0"/>
              <a:buChar char="•"/>
            </a:pPr>
            <a:r>
              <a:rPr lang="en-US" sz="2400" dirty="0"/>
              <a:t>If projections differ, understand sources of the difference </a:t>
            </a:r>
          </a:p>
          <a:p>
            <a:pPr marL="342900" indent="-342900">
              <a:buFont typeface="Arial" panose="020B0604020202020204" pitchFamily="34" charset="0"/>
              <a:buChar char="•"/>
            </a:pPr>
            <a:r>
              <a:rPr lang="en-US" sz="2400" dirty="0"/>
              <a:t>Develop an approximate mapping between protocols</a:t>
            </a:r>
          </a:p>
        </p:txBody>
      </p:sp>
      <p:sp>
        <p:nvSpPr>
          <p:cNvPr id="11" name="Slide Number Placeholder 10"/>
          <p:cNvSpPr>
            <a:spLocks noGrp="1"/>
          </p:cNvSpPr>
          <p:nvPr>
            <p:ph type="sldNum" sz="quarter" idx="12"/>
          </p:nvPr>
        </p:nvSpPr>
        <p:spPr/>
        <p:txBody>
          <a:bodyPr/>
          <a:lstStyle/>
          <a:p>
            <a:fld id="{94108E06-B958-4889-896C-F9C5D1F416DA}" type="slidenum">
              <a:rPr lang="en-US" smtClean="0"/>
              <a:t>31</a:t>
            </a:fld>
            <a:endParaRPr lang="en-US"/>
          </a:p>
        </p:txBody>
      </p:sp>
      <p:sp>
        <p:nvSpPr>
          <p:cNvPr id="3" name="Arrow: Left 2"/>
          <p:cNvSpPr/>
          <p:nvPr/>
        </p:nvSpPr>
        <p:spPr>
          <a:xfrm rot="16200000">
            <a:off x="6032596" y="3494367"/>
            <a:ext cx="1435969" cy="3832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Arrow: Left 14"/>
          <p:cNvSpPr/>
          <p:nvPr/>
        </p:nvSpPr>
        <p:spPr>
          <a:xfrm rot="16200000">
            <a:off x="7765442" y="3763586"/>
            <a:ext cx="822036" cy="3832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Arrow: Left 15"/>
          <p:cNvSpPr/>
          <p:nvPr/>
        </p:nvSpPr>
        <p:spPr>
          <a:xfrm rot="16200000">
            <a:off x="8906750" y="3494368"/>
            <a:ext cx="1391178" cy="3832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7893" y="1267794"/>
            <a:ext cx="3694084" cy="2549495"/>
          </a:xfrm>
          <a:prstGeom prst="rect">
            <a:avLst/>
          </a:prstGeom>
          <a:noFill/>
          <a:ln w="57150">
            <a:solidFill>
              <a:schemeClr val="accent1"/>
            </a:solidFill>
          </a:ln>
          <a:extLst/>
        </p:spPr>
      </p:pic>
    </p:spTree>
    <p:extLst>
      <p:ext uri="{BB962C8B-B14F-4D97-AF65-F5344CB8AC3E}">
        <p14:creationId xmlns:p14="http://schemas.microsoft.com/office/powerpoint/2010/main" val="3628306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rmAutofit/>
          </a:bodyPr>
          <a:lstStyle/>
          <a:p>
            <a:r>
              <a:rPr lang="en-US" sz="1800" dirty="0"/>
              <a:t>Case Study Description</a:t>
            </a:r>
          </a:p>
        </p:txBody>
      </p:sp>
      <p:sp>
        <p:nvSpPr>
          <p:cNvPr id="3" name="Content Placeholder 2"/>
          <p:cNvSpPr>
            <a:spLocks noGrp="1"/>
          </p:cNvSpPr>
          <p:nvPr>
            <p:ph idx="1"/>
          </p:nvPr>
        </p:nvSpPr>
        <p:spPr>
          <a:xfrm>
            <a:off x="1257029" y="1241517"/>
            <a:ext cx="10354598" cy="808832"/>
          </a:xfrm>
        </p:spPr>
        <p:txBody>
          <a:bodyPr>
            <a:noAutofit/>
          </a:bodyPr>
          <a:lstStyle/>
          <a:p>
            <a:r>
              <a:rPr lang="en-US" dirty="0"/>
              <a:t>Building shape and floor plan based on the Pacific Northwest National Lab (PNNL) high-rise apartment  multifamily progress indicator model </a:t>
            </a:r>
          </a:p>
        </p:txBody>
      </p:sp>
      <p:grpSp>
        <p:nvGrpSpPr>
          <p:cNvPr id="9" name="Group 8">
            <a:extLst>
              <a:ext uri="{FF2B5EF4-FFF2-40B4-BE49-F238E27FC236}">
                <a16:creationId xmlns:a16="http://schemas.microsoft.com/office/drawing/2014/main" id="{52D8BD65-3A3B-4991-991C-C9D432B62723}"/>
              </a:ext>
            </a:extLst>
          </p:cNvPr>
          <p:cNvGrpSpPr/>
          <p:nvPr/>
        </p:nvGrpSpPr>
        <p:grpSpPr>
          <a:xfrm>
            <a:off x="1453019" y="2263292"/>
            <a:ext cx="3657600" cy="4374480"/>
            <a:chOff x="1453019" y="2263291"/>
            <a:chExt cx="3841738" cy="4594709"/>
          </a:xfrm>
        </p:grpSpPr>
        <p:sp>
          <p:nvSpPr>
            <p:cNvPr id="8" name="Rectangle 7">
              <a:extLst>
                <a:ext uri="{FF2B5EF4-FFF2-40B4-BE49-F238E27FC236}">
                  <a16:creationId xmlns:a16="http://schemas.microsoft.com/office/drawing/2014/main" id="{7B6E20C2-C23A-407B-A49D-CACA519FCBB5}"/>
                </a:ext>
              </a:extLst>
            </p:cNvPr>
            <p:cNvSpPr/>
            <p:nvPr/>
          </p:nvSpPr>
          <p:spPr>
            <a:xfrm>
              <a:off x="1453019" y="2263291"/>
              <a:ext cx="3841738" cy="4594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6070" y="2409462"/>
              <a:ext cx="3209660" cy="2933141"/>
            </a:xfrm>
            <a:prstGeom prst="rect">
              <a:avLst/>
            </a:prstGeom>
            <a:noFill/>
            <a:ln>
              <a:noFill/>
            </a:ln>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7902" y="5403541"/>
              <a:ext cx="2325995" cy="1272586"/>
            </a:xfrm>
            <a:prstGeom prst="rect">
              <a:avLst/>
            </a:prstGeom>
            <a:noFill/>
            <a:ln>
              <a:noFill/>
            </a:ln>
            <a:extLst/>
          </p:spPr>
        </p:pic>
      </p:grpSp>
      <p:sp>
        <p:nvSpPr>
          <p:cNvPr id="7" name="TextBox 6"/>
          <p:cNvSpPr txBox="1"/>
          <p:nvPr/>
        </p:nvSpPr>
        <p:spPr>
          <a:xfrm>
            <a:off x="5294757" y="2672241"/>
            <a:ext cx="4836795" cy="2308324"/>
          </a:xfrm>
          <a:prstGeom prst="rect">
            <a:avLst/>
          </a:prstGeom>
          <a:noFill/>
        </p:spPr>
        <p:txBody>
          <a:bodyPr wrap="square" rtlCol="0">
            <a:spAutoFit/>
          </a:bodyPr>
          <a:lstStyle/>
          <a:p>
            <a:pPr marL="214313" indent="-214313">
              <a:buFont typeface="Arial" panose="020B0604020202020204" pitchFamily="34" charset="0"/>
              <a:buChar char="•"/>
            </a:pPr>
            <a:r>
              <a:rPr lang="en-US" sz="2400" dirty="0"/>
              <a:t>84,360 sf</a:t>
            </a:r>
            <a:r>
              <a:rPr lang="en-US" sz="2400" baseline="30000" dirty="0"/>
              <a:t>2</a:t>
            </a:r>
            <a:r>
              <a:rPr lang="en-US" sz="2400" dirty="0"/>
              <a:t> 10-story </a:t>
            </a:r>
          </a:p>
          <a:p>
            <a:pPr marL="214313" indent="-214313">
              <a:buFont typeface="Arial" panose="020B0604020202020204" pitchFamily="34" charset="0"/>
              <a:buChar char="•"/>
            </a:pPr>
            <a:r>
              <a:rPr lang="en-US" sz="2400" dirty="0"/>
              <a:t>79 apartments   </a:t>
            </a:r>
          </a:p>
          <a:p>
            <a:pPr marL="214313" indent="-214313">
              <a:buFont typeface="Arial" panose="020B0604020202020204" pitchFamily="34" charset="0"/>
              <a:buChar char="•"/>
            </a:pPr>
            <a:r>
              <a:rPr lang="en-US" sz="2400" dirty="0"/>
              <a:t>Windows account for 30% of gross exterior wall on each exposure</a:t>
            </a:r>
          </a:p>
          <a:p>
            <a:pPr marL="214313" indent="-214313">
              <a:buFont typeface="Arial" panose="020B0604020202020204" pitchFamily="34" charset="0"/>
              <a:buChar char="•"/>
            </a:pPr>
            <a:r>
              <a:rPr lang="en-US" sz="2400" dirty="0"/>
              <a:t>Slab-on-grade foundation </a:t>
            </a:r>
          </a:p>
        </p:txBody>
      </p:sp>
      <p:sp>
        <p:nvSpPr>
          <p:cNvPr id="6" name="Slide Number Placeholder 5"/>
          <p:cNvSpPr>
            <a:spLocks noGrp="1"/>
          </p:cNvSpPr>
          <p:nvPr>
            <p:ph type="sldNum" sz="quarter" idx="12"/>
          </p:nvPr>
        </p:nvSpPr>
        <p:spPr/>
        <p:txBody>
          <a:bodyPr/>
          <a:lstStyle/>
          <a:p>
            <a:fld id="{94108E06-B958-4889-896C-F9C5D1F416DA}" type="slidenum">
              <a:rPr lang="en-US" smtClean="0"/>
              <a:t>32</a:t>
            </a:fld>
            <a:endParaRPr lang="en-US"/>
          </a:p>
        </p:txBody>
      </p:sp>
    </p:spTree>
    <p:extLst>
      <p:ext uri="{BB962C8B-B14F-4D97-AF65-F5344CB8AC3E}">
        <p14:creationId xmlns:p14="http://schemas.microsoft.com/office/powerpoint/2010/main" val="2497565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rmAutofit/>
          </a:bodyPr>
          <a:lstStyle/>
          <a:p>
            <a:r>
              <a:rPr lang="en-US" sz="1800" dirty="0"/>
              <a:t>Evaluated Configurations</a:t>
            </a:r>
          </a:p>
        </p:txBody>
      </p:sp>
      <p:sp>
        <p:nvSpPr>
          <p:cNvPr id="3" name="Content Placeholder 2"/>
          <p:cNvSpPr>
            <a:spLocks noGrp="1"/>
          </p:cNvSpPr>
          <p:nvPr>
            <p:ph idx="1"/>
          </p:nvPr>
        </p:nvSpPr>
        <p:spPr>
          <a:xfrm>
            <a:off x="1168051" y="1391488"/>
            <a:ext cx="9428967" cy="4525963"/>
          </a:xfrm>
        </p:spPr>
        <p:txBody>
          <a:bodyPr vert="horz" lIns="0" tIns="0" rIns="0" bIns="0" rtlCol="0" anchor="t" anchorCtr="0">
            <a:noAutofit/>
          </a:bodyPr>
          <a:lstStyle/>
          <a:p>
            <a:pPr marL="285750" indent="-285750">
              <a:lnSpc>
                <a:spcPct val="100000"/>
              </a:lnSpc>
              <a:spcAft>
                <a:spcPts val="600"/>
              </a:spcAft>
              <a:buChar char="•"/>
            </a:pPr>
            <a:r>
              <a:rPr lang="en-US" sz="2000" dirty="0"/>
              <a:t>Base Case:  All systems minimally compliant with ASHRAE Standard 90.1 2010; heating, cooling and ventilation by Package Terminal Air Conditioners (PTACs)</a:t>
            </a:r>
          </a:p>
          <a:p>
            <a:pPr marL="285750" indent="-285750">
              <a:lnSpc>
                <a:spcPct val="100000"/>
              </a:lnSpc>
              <a:spcAft>
                <a:spcPts val="600"/>
              </a:spcAft>
              <a:buChar char="•"/>
            </a:pPr>
            <a:endParaRPr lang="en-US" sz="2000" dirty="0"/>
          </a:p>
          <a:p>
            <a:pPr marL="285750" indent="-285750">
              <a:lnSpc>
                <a:spcPct val="100000"/>
              </a:lnSpc>
              <a:spcAft>
                <a:spcPts val="600"/>
              </a:spcAft>
              <a:buChar char="•"/>
            </a:pPr>
            <a:r>
              <a:rPr lang="en-US" sz="2000" dirty="0"/>
              <a:t>Packages A, B, &amp; C: Base Case with the features commonly seen in the projects that exceed code but are below the passive house standards; additional packages with features found in the best projects that exceed passive house standards </a:t>
            </a:r>
          </a:p>
          <a:p>
            <a:pPr marL="285750" indent="-285750">
              <a:lnSpc>
                <a:spcPct val="100000"/>
              </a:lnSpc>
              <a:spcAft>
                <a:spcPts val="600"/>
              </a:spcAft>
              <a:buChar char="•"/>
            </a:pPr>
            <a:endParaRPr lang="en-US" sz="2000" dirty="0"/>
          </a:p>
          <a:p>
            <a:pPr marL="285750" indent="-285750">
              <a:lnSpc>
                <a:spcPct val="100000"/>
              </a:lnSpc>
              <a:spcAft>
                <a:spcPts val="600"/>
              </a:spcAft>
              <a:buChar char="•"/>
            </a:pPr>
            <a:r>
              <a:rPr lang="en-US" sz="2000" dirty="0"/>
              <a:t>Each configuration was documented in the level of detail typically found in the Construction Documents. </a:t>
            </a:r>
          </a:p>
        </p:txBody>
      </p:sp>
      <p:sp>
        <p:nvSpPr>
          <p:cNvPr id="4" name="Slide Number Placeholder 3"/>
          <p:cNvSpPr>
            <a:spLocks noGrp="1"/>
          </p:cNvSpPr>
          <p:nvPr>
            <p:ph type="sldNum" sz="quarter" idx="12"/>
          </p:nvPr>
        </p:nvSpPr>
        <p:spPr/>
        <p:txBody>
          <a:bodyPr/>
          <a:lstStyle/>
          <a:p>
            <a:fld id="{94108E06-B958-4889-896C-F9C5D1F416DA}" type="slidenum">
              <a:rPr lang="en-US" smtClean="0"/>
              <a:t>33</a:t>
            </a:fld>
            <a:endParaRPr lang="en-US"/>
          </a:p>
        </p:txBody>
      </p:sp>
    </p:spTree>
    <p:extLst>
      <p:ext uri="{BB962C8B-B14F-4D97-AF65-F5344CB8AC3E}">
        <p14:creationId xmlns:p14="http://schemas.microsoft.com/office/powerpoint/2010/main" val="600338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563AB2-D294-439B-972D-48A830452FE0}"/>
              </a:ext>
            </a:extLst>
          </p:cNvPr>
          <p:cNvSpPr/>
          <p:nvPr/>
        </p:nvSpPr>
        <p:spPr>
          <a:xfrm>
            <a:off x="1570658" y="3429001"/>
            <a:ext cx="8114778" cy="220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37" y="627492"/>
            <a:ext cx="7886700" cy="1143000"/>
          </a:xfrm>
        </p:spPr>
        <p:txBody>
          <a:bodyPr vert="horz" lIns="0" tIns="0" rIns="0" bIns="0" rtlCol="0" anchor="t" anchorCtr="0">
            <a:normAutofit/>
          </a:bodyPr>
          <a:lstStyle/>
          <a:p>
            <a:r>
              <a:rPr lang="en-US" sz="1800" dirty="0"/>
              <a:t>Modeling Protocols and the Teams</a:t>
            </a:r>
          </a:p>
        </p:txBody>
      </p:sp>
      <p:sp>
        <p:nvSpPr>
          <p:cNvPr id="3" name="Content Placeholder 2"/>
          <p:cNvSpPr>
            <a:spLocks noGrp="1"/>
          </p:cNvSpPr>
          <p:nvPr>
            <p:ph idx="1"/>
          </p:nvPr>
        </p:nvSpPr>
        <p:spPr>
          <a:xfrm>
            <a:off x="2152650" y="2243137"/>
            <a:ext cx="7886700" cy="3263504"/>
          </a:xfrm>
        </p:spPr>
        <p:txBody>
          <a:bodyPr>
            <a:normAutofit/>
          </a:bodyPr>
          <a:lstStyle/>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94108E06-B958-4889-896C-F9C5D1F416DA}" type="slidenum">
              <a:rPr lang="en-US" smtClean="0"/>
              <a:t>34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07309037"/>
              </p:ext>
            </p:extLst>
          </p:nvPr>
        </p:nvGraphicFramePr>
        <p:xfrm>
          <a:off x="1047382" y="1522004"/>
          <a:ext cx="9161330" cy="1613298"/>
        </p:xfrm>
        <a:graphic>
          <a:graphicData uri="http://schemas.openxmlformats.org/drawingml/2006/table">
            <a:tbl>
              <a:tblPr firstRow="1" firstCol="1" bandRow="1">
                <a:tableStyleId>{5C22544A-7EE6-4342-B048-85BDC9FD1C3A}</a:tableStyleId>
              </a:tblPr>
              <a:tblGrid>
                <a:gridCol w="1584139">
                  <a:extLst>
                    <a:ext uri="{9D8B030D-6E8A-4147-A177-3AD203B41FA5}">
                      <a16:colId xmlns:a16="http://schemas.microsoft.com/office/drawing/2014/main" val="3380073417"/>
                    </a:ext>
                  </a:extLst>
                </a:gridCol>
                <a:gridCol w="4984304">
                  <a:extLst>
                    <a:ext uri="{9D8B030D-6E8A-4147-A177-3AD203B41FA5}">
                      <a16:colId xmlns:a16="http://schemas.microsoft.com/office/drawing/2014/main" val="1649073732"/>
                    </a:ext>
                  </a:extLst>
                </a:gridCol>
                <a:gridCol w="2592887">
                  <a:extLst>
                    <a:ext uri="{9D8B030D-6E8A-4147-A177-3AD203B41FA5}">
                      <a16:colId xmlns:a16="http://schemas.microsoft.com/office/drawing/2014/main" val="1068958461"/>
                    </a:ext>
                  </a:extLst>
                </a:gridCol>
              </a:tblGrid>
              <a:tr h="407004">
                <a:tc>
                  <a:txBody>
                    <a:bodyPr/>
                    <a:lstStyle/>
                    <a:p>
                      <a:pPr marL="0" marR="0">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0"/>
                        </a:spcAft>
                      </a:pPr>
                      <a:r>
                        <a:rPr lang="en-US" sz="1800" dirty="0">
                          <a:effectLst/>
                        </a:rPr>
                        <a:t>Guiding Documents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0"/>
                        </a:spcAft>
                      </a:pPr>
                      <a:r>
                        <a:rPr lang="en-US" sz="1800" dirty="0">
                          <a:effectLst/>
                        </a:rPr>
                        <a:t>Simulation Tool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43700563"/>
                  </a:ext>
                </a:extLst>
              </a:tr>
              <a:tr h="612410">
                <a:tc>
                  <a:txBody>
                    <a:bodyPr/>
                    <a:lstStyle/>
                    <a:p>
                      <a:pPr marL="0" marR="0">
                        <a:lnSpc>
                          <a:spcPct val="115000"/>
                        </a:lnSpc>
                        <a:spcBef>
                          <a:spcPts val="0"/>
                        </a:spcBef>
                        <a:spcAft>
                          <a:spcPts val="0"/>
                        </a:spcAft>
                      </a:pPr>
                      <a:r>
                        <a:rPr lang="en-US" sz="1800" dirty="0">
                          <a:effectLst/>
                        </a:rPr>
                        <a:t>90.1 PRM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0"/>
                        </a:spcAft>
                      </a:pPr>
                      <a:r>
                        <a:rPr lang="en-US" sz="1800" dirty="0">
                          <a:effectLst/>
                        </a:rPr>
                        <a:t>ASHRAE Standard 90.1 2010 Appendix G;  </a:t>
                      </a:r>
                    </a:p>
                    <a:p>
                      <a:pPr marL="0" marR="0">
                        <a:lnSpc>
                          <a:spcPct val="115000"/>
                        </a:lnSpc>
                        <a:spcBef>
                          <a:spcPts val="0"/>
                        </a:spcBef>
                        <a:spcAft>
                          <a:spcPts val="0"/>
                        </a:spcAft>
                      </a:pPr>
                      <a:r>
                        <a:rPr lang="en-US" sz="1800" u="sng" dirty="0">
                          <a:effectLst/>
                          <a:hlinkClick r:id="rId2"/>
                        </a:rPr>
                        <a:t>EPA Energy Star MFHR Simulation Guidelines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0"/>
                        </a:spcAft>
                      </a:pPr>
                      <a:r>
                        <a:rPr lang="en-US" sz="1800">
                          <a:effectLst/>
                        </a:rPr>
                        <a:t>eQUEST v3.65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83786523"/>
                  </a:ext>
                </a:extLst>
              </a:tr>
              <a:tr h="296942">
                <a:tc>
                  <a:txBody>
                    <a:bodyPr/>
                    <a:lstStyle/>
                    <a:p>
                      <a:pPr marL="0" marR="0">
                        <a:lnSpc>
                          <a:spcPct val="115000"/>
                        </a:lnSpc>
                        <a:spcBef>
                          <a:spcPts val="0"/>
                        </a:spcBef>
                        <a:spcAft>
                          <a:spcPts val="0"/>
                        </a:spcAft>
                      </a:pPr>
                      <a:r>
                        <a:rPr lang="en-US" sz="1800">
                          <a:effectLst/>
                        </a:rPr>
                        <a:t>PHIUS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0"/>
                        </a:spcAft>
                      </a:pPr>
                      <a:r>
                        <a:rPr lang="en-US" sz="1800" u="sng" dirty="0">
                          <a:effectLst/>
                          <a:hlinkClick r:id="rId3"/>
                        </a:rPr>
                        <a:t>PHIUS+ 2015 Certification Guide Book V1.01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0"/>
                        </a:spcAft>
                      </a:pPr>
                      <a:r>
                        <a:rPr lang="en-US" sz="1800">
                          <a:effectLst/>
                        </a:rPr>
                        <a:t>WUFI V.3.0.3.0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99772299"/>
                  </a:ext>
                </a:extLst>
              </a:tr>
              <a:tr h="296942">
                <a:tc>
                  <a:txBody>
                    <a:bodyPr/>
                    <a:lstStyle/>
                    <a:p>
                      <a:pPr marL="0" marR="0">
                        <a:lnSpc>
                          <a:spcPct val="115000"/>
                        </a:lnSpc>
                        <a:spcBef>
                          <a:spcPts val="0"/>
                        </a:spcBef>
                        <a:spcAft>
                          <a:spcPts val="0"/>
                        </a:spcAft>
                      </a:pPr>
                      <a:r>
                        <a:rPr lang="en-US" sz="1800">
                          <a:effectLst/>
                        </a:rPr>
                        <a:t>PHI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0"/>
                        </a:spcAft>
                      </a:pPr>
                      <a:r>
                        <a:rPr lang="en-US" sz="1800" dirty="0">
                          <a:effectLst/>
                        </a:rPr>
                        <a:t>PHPP v9.5 – PH Classic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0"/>
                        </a:spcAft>
                      </a:pPr>
                      <a:r>
                        <a:rPr lang="en-US" sz="1800" dirty="0">
                          <a:effectLst/>
                        </a:rPr>
                        <a:t>PHPP v9.5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821395875"/>
                  </a:ext>
                </a:extLst>
              </a:tr>
            </a:tbl>
          </a:graphicData>
        </a:graphic>
      </p:graphicFrame>
      <p:pic>
        <p:nvPicPr>
          <p:cNvPr id="7" name="Picture 6">
            <a:extLst>
              <a:ext uri="{FF2B5EF4-FFF2-40B4-BE49-F238E27FC236}">
                <a16:creationId xmlns:a16="http://schemas.microsoft.com/office/drawing/2014/main" id="{3652D500-F5E0-49F0-A596-838A612C1BD2}"/>
              </a:ext>
            </a:extLst>
          </p:cNvPr>
          <p:cNvPicPr>
            <a:picLocks noChangeAspect="1"/>
          </p:cNvPicPr>
          <p:nvPr/>
        </p:nvPicPr>
        <p:blipFill>
          <a:blip r:embed="rId4"/>
          <a:stretch>
            <a:fillRect/>
          </a:stretch>
        </p:blipFill>
        <p:spPr>
          <a:xfrm>
            <a:off x="3640952" y="3830489"/>
            <a:ext cx="1876420" cy="469105"/>
          </a:xfrm>
          <a:prstGeom prst="rect">
            <a:avLst/>
          </a:prstGeom>
        </p:spPr>
      </p:pic>
      <p:pic>
        <p:nvPicPr>
          <p:cNvPr id="8" name="Picture 7">
            <a:extLst>
              <a:ext uri="{FF2B5EF4-FFF2-40B4-BE49-F238E27FC236}">
                <a16:creationId xmlns:a16="http://schemas.microsoft.com/office/drawing/2014/main" id="{B35FEB27-4573-4B8C-9639-E82CC4806EEE}"/>
              </a:ext>
            </a:extLst>
          </p:cNvPr>
          <p:cNvPicPr>
            <a:picLocks noChangeAspect="1"/>
          </p:cNvPicPr>
          <p:nvPr/>
        </p:nvPicPr>
        <p:blipFill>
          <a:blip r:embed="rId5"/>
          <a:stretch>
            <a:fillRect/>
          </a:stretch>
        </p:blipFill>
        <p:spPr>
          <a:xfrm>
            <a:off x="6946128" y="3691584"/>
            <a:ext cx="1181100" cy="809625"/>
          </a:xfrm>
          <a:prstGeom prst="rect">
            <a:avLst/>
          </a:prstGeom>
        </p:spPr>
      </p:pic>
      <p:pic>
        <p:nvPicPr>
          <p:cNvPr id="9" name="Picture 8">
            <a:extLst>
              <a:ext uri="{FF2B5EF4-FFF2-40B4-BE49-F238E27FC236}">
                <a16:creationId xmlns:a16="http://schemas.microsoft.com/office/drawing/2014/main" id="{8B6D66A9-B218-4C62-A1A5-B51413F9813F}"/>
              </a:ext>
            </a:extLst>
          </p:cNvPr>
          <p:cNvPicPr>
            <a:picLocks noChangeAspect="1"/>
          </p:cNvPicPr>
          <p:nvPr/>
        </p:nvPicPr>
        <p:blipFill>
          <a:blip r:embed="rId6"/>
          <a:stretch>
            <a:fillRect/>
          </a:stretch>
        </p:blipFill>
        <p:spPr>
          <a:xfrm>
            <a:off x="8389079" y="3742856"/>
            <a:ext cx="1134645" cy="720218"/>
          </a:xfrm>
          <a:prstGeom prst="rect">
            <a:avLst/>
          </a:prstGeom>
        </p:spPr>
      </p:pic>
      <p:pic>
        <p:nvPicPr>
          <p:cNvPr id="10" name="Picture 9">
            <a:extLst>
              <a:ext uri="{FF2B5EF4-FFF2-40B4-BE49-F238E27FC236}">
                <a16:creationId xmlns:a16="http://schemas.microsoft.com/office/drawing/2014/main" id="{ACFB5D20-C5B0-4A2D-BD19-83CCC3E2C2AA}"/>
              </a:ext>
            </a:extLst>
          </p:cNvPr>
          <p:cNvPicPr>
            <a:picLocks noChangeAspect="1"/>
          </p:cNvPicPr>
          <p:nvPr/>
        </p:nvPicPr>
        <p:blipFill>
          <a:blip r:embed="rId7"/>
          <a:stretch>
            <a:fillRect/>
          </a:stretch>
        </p:blipFill>
        <p:spPr>
          <a:xfrm>
            <a:off x="5602409" y="3828982"/>
            <a:ext cx="1148049" cy="400482"/>
          </a:xfrm>
          <a:prstGeom prst="rect">
            <a:avLst/>
          </a:prstGeom>
        </p:spPr>
      </p:pic>
      <p:pic>
        <p:nvPicPr>
          <p:cNvPr id="11" name="Picture 29" descr="image001">
            <a:extLst>
              <a:ext uri="{FF2B5EF4-FFF2-40B4-BE49-F238E27FC236}">
                <a16:creationId xmlns:a16="http://schemas.microsoft.com/office/drawing/2014/main" id="{6FFBD59F-B33A-4291-AB2C-1C37043C81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423" y="3859398"/>
            <a:ext cx="1863328"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535D9E3B-4846-4643-A23D-9D7FC3CA1582}"/>
              </a:ext>
            </a:extLst>
          </p:cNvPr>
          <p:cNvSpPr txBox="1">
            <a:spLocks/>
          </p:cNvSpPr>
          <p:nvPr/>
        </p:nvSpPr>
        <p:spPr>
          <a:xfrm>
            <a:off x="1919895" y="4732368"/>
            <a:ext cx="7765541" cy="737031"/>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800" dirty="0"/>
              <a:t>All materials including the models and analysis were shared between the teams to enable peer review.</a:t>
            </a:r>
          </a:p>
        </p:txBody>
      </p:sp>
    </p:spTree>
    <p:extLst>
      <p:ext uri="{BB962C8B-B14F-4D97-AF65-F5344CB8AC3E}">
        <p14:creationId xmlns:p14="http://schemas.microsoft.com/office/powerpoint/2010/main" val="3900917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521" y="655561"/>
            <a:ext cx="7103348" cy="994172"/>
          </a:xfrm>
        </p:spPr>
        <p:txBody>
          <a:bodyPr vert="horz" lIns="0" tIns="0" rIns="0" bIns="0" rtlCol="0" anchor="t" anchorCtr="0">
            <a:normAutofit/>
          </a:bodyPr>
          <a:lstStyle/>
          <a:p>
            <a:r>
              <a:rPr lang="en-US" sz="1800" dirty="0"/>
              <a:t>Modeled Annual Source Energy Use  </a:t>
            </a:r>
          </a:p>
        </p:txBody>
      </p:sp>
      <p:sp>
        <p:nvSpPr>
          <p:cNvPr id="6" name="TextBox 5"/>
          <p:cNvSpPr txBox="1"/>
          <p:nvPr/>
        </p:nvSpPr>
        <p:spPr>
          <a:xfrm>
            <a:off x="1828798" y="5879273"/>
            <a:ext cx="6058303" cy="646331"/>
          </a:xfrm>
          <a:prstGeom prst="rect">
            <a:avLst/>
          </a:prstGeom>
          <a:noFill/>
        </p:spPr>
        <p:txBody>
          <a:bodyPr wrap="square" rtlCol="0">
            <a:spAutoFit/>
          </a:bodyPr>
          <a:lstStyle/>
          <a:p>
            <a:r>
              <a:rPr lang="en-US" dirty="0"/>
              <a:t>* Site-to-source energy conversions on all graphs are based on the EPA Portfolio Manager </a:t>
            </a:r>
          </a:p>
        </p:txBody>
      </p:sp>
      <p:sp>
        <p:nvSpPr>
          <p:cNvPr id="3" name="Slide Number Placeholder 2"/>
          <p:cNvSpPr>
            <a:spLocks noGrp="1"/>
          </p:cNvSpPr>
          <p:nvPr>
            <p:ph type="sldNum" sz="quarter" idx="12"/>
          </p:nvPr>
        </p:nvSpPr>
        <p:spPr/>
        <p:txBody>
          <a:bodyPr/>
          <a:lstStyle/>
          <a:p>
            <a:fld id="{94108E06-B958-4889-896C-F9C5D1F416DA}" type="slidenum">
              <a:rPr lang="en-US" smtClean="0"/>
              <a:t>35</a:t>
            </a:fld>
            <a:endParaRPr lang="en-US"/>
          </a:p>
        </p:txBody>
      </p:sp>
      <p:pic>
        <p:nvPicPr>
          <p:cNvPr id="4" name="Picture 3">
            <a:extLst>
              <a:ext uri="{FF2B5EF4-FFF2-40B4-BE49-F238E27FC236}">
                <a16:creationId xmlns:a16="http://schemas.microsoft.com/office/drawing/2014/main" id="{67640B29-4841-4436-B706-FB1292C9C7BF}"/>
              </a:ext>
            </a:extLst>
          </p:cNvPr>
          <p:cNvPicPr>
            <a:picLocks noChangeAspect="1"/>
          </p:cNvPicPr>
          <p:nvPr/>
        </p:nvPicPr>
        <p:blipFill>
          <a:blip r:embed="rId3"/>
          <a:stretch>
            <a:fillRect/>
          </a:stretch>
        </p:blipFill>
        <p:spPr>
          <a:xfrm>
            <a:off x="8030792" y="1286938"/>
            <a:ext cx="1802707" cy="2067440"/>
          </a:xfrm>
          <a:prstGeom prst="rect">
            <a:avLst/>
          </a:prstGeom>
        </p:spPr>
      </p:pic>
      <p:pic>
        <p:nvPicPr>
          <p:cNvPr id="9" name="Picture 8">
            <a:extLst>
              <a:ext uri="{FF2B5EF4-FFF2-40B4-BE49-F238E27FC236}">
                <a16:creationId xmlns:a16="http://schemas.microsoft.com/office/drawing/2014/main" id="{A7FE7F99-67AA-40D1-96C4-107E634E83E8}"/>
              </a:ext>
            </a:extLst>
          </p:cNvPr>
          <p:cNvPicPr>
            <a:picLocks noChangeAspect="1"/>
          </p:cNvPicPr>
          <p:nvPr/>
        </p:nvPicPr>
        <p:blipFill>
          <a:blip r:embed="rId4"/>
          <a:stretch>
            <a:fillRect/>
          </a:stretch>
        </p:blipFill>
        <p:spPr>
          <a:xfrm>
            <a:off x="1828798" y="1285664"/>
            <a:ext cx="5906071" cy="4466365"/>
          </a:xfrm>
          <a:prstGeom prst="rect">
            <a:avLst/>
          </a:prstGeom>
        </p:spPr>
      </p:pic>
    </p:spTree>
    <p:extLst>
      <p:ext uri="{BB962C8B-B14F-4D97-AF65-F5344CB8AC3E}">
        <p14:creationId xmlns:p14="http://schemas.microsoft.com/office/powerpoint/2010/main" val="1427414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rmAutofit/>
          </a:bodyPr>
          <a:lstStyle/>
          <a:p>
            <a:r>
              <a:rPr lang="en-US" sz="1800" dirty="0"/>
              <a:t>Base Case Source Energy: Plug Loads</a:t>
            </a:r>
          </a:p>
        </p:txBody>
      </p:sp>
      <p:graphicFrame>
        <p:nvGraphicFramePr>
          <p:cNvPr id="10" name="Chart 9">
            <a:extLst>
              <a:ext uri="{FF2B5EF4-FFF2-40B4-BE49-F238E27FC236}">
                <a16:creationId xmlns:a16="http://schemas.microsoft.com/office/drawing/2014/main" id="{0C081C33-BF10-4EB9-A004-8C928099EABF}"/>
              </a:ext>
            </a:extLst>
          </p:cNvPr>
          <p:cNvGraphicFramePr>
            <a:graphicFrameLocks/>
          </p:cNvGraphicFramePr>
          <p:nvPr/>
        </p:nvGraphicFramePr>
        <p:xfrm>
          <a:off x="5841683" y="-7743825"/>
          <a:ext cx="2994660" cy="2817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DD0DF5B8-CB9B-47DE-9050-DE5B7FC1DB08}"/>
              </a:ext>
            </a:extLst>
          </p:cNvPr>
          <p:cNvGraphicFramePr>
            <a:graphicFrameLocks/>
          </p:cNvGraphicFramePr>
          <p:nvPr/>
        </p:nvGraphicFramePr>
        <p:xfrm>
          <a:off x="2829879" y="-7749540"/>
          <a:ext cx="3000375" cy="2823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68B4B9F-DB2A-4791-99E8-67A0C3023899}"/>
              </a:ext>
            </a:extLst>
          </p:cNvPr>
          <p:cNvGraphicFramePr>
            <a:graphicFrameLocks/>
          </p:cNvGraphicFramePr>
          <p:nvPr/>
        </p:nvGraphicFramePr>
        <p:xfrm>
          <a:off x="5675949" y="12687300"/>
          <a:ext cx="3686175" cy="1920240"/>
        </p:xfrm>
        <a:graphic>
          <a:graphicData uri="http://schemas.openxmlformats.org/drawingml/2006/chart">
            <c:chart xmlns:c="http://schemas.openxmlformats.org/drawingml/2006/chart" xmlns:r="http://schemas.openxmlformats.org/officeDocument/2006/relationships" r:id="rId5"/>
          </a:graphicData>
        </a:graphic>
      </p:graphicFrame>
      <p:pic>
        <p:nvPicPr>
          <p:cNvPr id="24" name="Picture 23"/>
          <p:cNvPicPr>
            <a:picLocks noChangeAspect="1"/>
          </p:cNvPicPr>
          <p:nvPr/>
        </p:nvPicPr>
        <p:blipFill>
          <a:blip r:embed="rId6"/>
          <a:stretch>
            <a:fillRect/>
          </a:stretch>
        </p:blipFill>
        <p:spPr>
          <a:xfrm>
            <a:off x="8037924" y="1563290"/>
            <a:ext cx="3657600" cy="1816331"/>
          </a:xfrm>
          <a:prstGeom prst="rect">
            <a:avLst/>
          </a:prstGeom>
        </p:spPr>
      </p:pic>
      <p:pic>
        <p:nvPicPr>
          <p:cNvPr id="25" name="Picture 24"/>
          <p:cNvPicPr>
            <a:picLocks noChangeAspect="1"/>
          </p:cNvPicPr>
          <p:nvPr/>
        </p:nvPicPr>
        <p:blipFill>
          <a:blip r:embed="rId7"/>
          <a:stretch>
            <a:fillRect/>
          </a:stretch>
        </p:blipFill>
        <p:spPr>
          <a:xfrm>
            <a:off x="8037924" y="3516328"/>
            <a:ext cx="3657600" cy="1796431"/>
          </a:xfrm>
          <a:prstGeom prst="rect">
            <a:avLst/>
          </a:prstGeom>
        </p:spPr>
      </p:pic>
      <p:sp>
        <p:nvSpPr>
          <p:cNvPr id="3" name="Slide Number Placeholder 2"/>
          <p:cNvSpPr>
            <a:spLocks noGrp="1"/>
          </p:cNvSpPr>
          <p:nvPr>
            <p:ph type="sldNum" sz="quarter" idx="12"/>
          </p:nvPr>
        </p:nvSpPr>
        <p:spPr/>
        <p:txBody>
          <a:bodyPr/>
          <a:lstStyle/>
          <a:p>
            <a:fld id="{94108E06-B958-4889-896C-F9C5D1F416DA}" type="slidenum">
              <a:rPr lang="en-US" smtClean="0"/>
              <a:t>36</a:t>
            </a:fld>
            <a:endParaRPr lang="en-US"/>
          </a:p>
        </p:txBody>
      </p:sp>
      <p:pic>
        <p:nvPicPr>
          <p:cNvPr id="4" name="Picture 3">
            <a:extLst>
              <a:ext uri="{FF2B5EF4-FFF2-40B4-BE49-F238E27FC236}">
                <a16:creationId xmlns:a16="http://schemas.microsoft.com/office/drawing/2014/main" id="{D670FD07-ACA0-4BE4-8D10-AC457C0C893C}"/>
              </a:ext>
            </a:extLst>
          </p:cNvPr>
          <p:cNvPicPr>
            <a:picLocks noChangeAspect="1"/>
          </p:cNvPicPr>
          <p:nvPr/>
        </p:nvPicPr>
        <p:blipFill>
          <a:blip r:embed="rId8"/>
          <a:stretch>
            <a:fillRect/>
          </a:stretch>
        </p:blipFill>
        <p:spPr>
          <a:xfrm>
            <a:off x="813427" y="1505712"/>
            <a:ext cx="7033277" cy="3846575"/>
          </a:xfrm>
          <a:prstGeom prst="rect">
            <a:avLst/>
          </a:prstGeom>
          <a:ln>
            <a:noFill/>
          </a:ln>
        </p:spPr>
      </p:pic>
    </p:spTree>
    <p:extLst>
      <p:ext uri="{BB962C8B-B14F-4D97-AF65-F5344CB8AC3E}">
        <p14:creationId xmlns:p14="http://schemas.microsoft.com/office/powerpoint/2010/main" val="14706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rmAutofit/>
          </a:bodyPr>
          <a:lstStyle/>
          <a:p>
            <a:r>
              <a:rPr lang="en-US" sz="1800" dirty="0"/>
              <a:t>Base Case Source Energy: Lighting</a:t>
            </a:r>
          </a:p>
        </p:txBody>
      </p:sp>
      <p:graphicFrame>
        <p:nvGraphicFramePr>
          <p:cNvPr id="10" name="Chart 9">
            <a:extLst>
              <a:ext uri="{FF2B5EF4-FFF2-40B4-BE49-F238E27FC236}">
                <a16:creationId xmlns:a16="http://schemas.microsoft.com/office/drawing/2014/main" id="{0C081C33-BF10-4EB9-A004-8C928099EABF}"/>
              </a:ext>
            </a:extLst>
          </p:cNvPr>
          <p:cNvGraphicFramePr>
            <a:graphicFrameLocks/>
          </p:cNvGraphicFramePr>
          <p:nvPr/>
        </p:nvGraphicFramePr>
        <p:xfrm>
          <a:off x="5841683" y="-7743825"/>
          <a:ext cx="2994660" cy="2817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DD0DF5B8-CB9B-47DE-9050-DE5B7FC1DB08}"/>
              </a:ext>
            </a:extLst>
          </p:cNvPr>
          <p:cNvGraphicFramePr>
            <a:graphicFrameLocks/>
          </p:cNvGraphicFramePr>
          <p:nvPr/>
        </p:nvGraphicFramePr>
        <p:xfrm>
          <a:off x="2829879" y="-7749540"/>
          <a:ext cx="3000375" cy="2823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68B4B9F-DB2A-4791-99E8-67A0C3023899}"/>
              </a:ext>
            </a:extLst>
          </p:cNvPr>
          <p:cNvGraphicFramePr>
            <a:graphicFrameLocks/>
          </p:cNvGraphicFramePr>
          <p:nvPr/>
        </p:nvGraphicFramePr>
        <p:xfrm>
          <a:off x="5675949" y="12687300"/>
          <a:ext cx="3686175" cy="1920240"/>
        </p:xfrm>
        <a:graphic>
          <a:graphicData uri="http://schemas.openxmlformats.org/drawingml/2006/chart">
            <c:chart xmlns:c="http://schemas.openxmlformats.org/drawingml/2006/chart" xmlns:r="http://schemas.openxmlformats.org/officeDocument/2006/relationships" r:id="rId5"/>
          </a:graphicData>
        </a:graphic>
      </p:graphicFrame>
      <p:pic>
        <p:nvPicPr>
          <p:cNvPr id="4" name="Picture 3"/>
          <p:cNvPicPr>
            <a:picLocks noChangeAspect="1"/>
          </p:cNvPicPr>
          <p:nvPr/>
        </p:nvPicPr>
        <p:blipFill>
          <a:blip r:embed="rId6"/>
          <a:stretch>
            <a:fillRect/>
          </a:stretch>
        </p:blipFill>
        <p:spPr>
          <a:xfrm>
            <a:off x="8836343" y="1061510"/>
            <a:ext cx="1676752" cy="2426953"/>
          </a:xfrm>
          <a:prstGeom prst="rect">
            <a:avLst/>
          </a:prstGeom>
        </p:spPr>
      </p:pic>
      <p:pic>
        <p:nvPicPr>
          <p:cNvPr id="5" name="Picture 4"/>
          <p:cNvPicPr>
            <a:picLocks noChangeAspect="1"/>
          </p:cNvPicPr>
          <p:nvPr/>
        </p:nvPicPr>
        <p:blipFill>
          <a:blip r:embed="rId7"/>
          <a:stretch>
            <a:fillRect/>
          </a:stretch>
        </p:blipFill>
        <p:spPr>
          <a:xfrm>
            <a:off x="8204423" y="3727565"/>
            <a:ext cx="2940593" cy="1578634"/>
          </a:xfrm>
          <a:prstGeom prst="rect">
            <a:avLst/>
          </a:prstGeom>
        </p:spPr>
      </p:pic>
      <p:sp>
        <p:nvSpPr>
          <p:cNvPr id="14" name="TextBox 13"/>
          <p:cNvSpPr txBox="1"/>
          <p:nvPr/>
        </p:nvSpPr>
        <p:spPr>
          <a:xfrm>
            <a:off x="1313407" y="5185901"/>
            <a:ext cx="6014319" cy="300082"/>
          </a:xfrm>
          <a:prstGeom prst="rect">
            <a:avLst/>
          </a:prstGeom>
          <a:noFill/>
        </p:spPr>
        <p:txBody>
          <a:bodyPr wrap="square" rtlCol="0">
            <a:spAutoFit/>
          </a:bodyPr>
          <a:lstStyle/>
          <a:p>
            <a:r>
              <a:rPr lang="en-US" sz="1350" dirty="0"/>
              <a:t>* Site-to-source energy conversions based on the EPA Portfolio Manager </a:t>
            </a:r>
          </a:p>
        </p:txBody>
      </p:sp>
      <p:sp>
        <p:nvSpPr>
          <p:cNvPr id="3" name="Slide Number Placeholder 2"/>
          <p:cNvSpPr>
            <a:spLocks noGrp="1"/>
          </p:cNvSpPr>
          <p:nvPr>
            <p:ph type="sldNum" sz="quarter" idx="12"/>
          </p:nvPr>
        </p:nvSpPr>
        <p:spPr/>
        <p:txBody>
          <a:bodyPr/>
          <a:lstStyle/>
          <a:p>
            <a:fld id="{94108E06-B958-4889-896C-F9C5D1F416DA}" type="slidenum">
              <a:rPr lang="en-US" smtClean="0"/>
              <a:t>37</a:t>
            </a:fld>
            <a:endParaRPr lang="en-US"/>
          </a:p>
        </p:txBody>
      </p:sp>
      <p:pic>
        <p:nvPicPr>
          <p:cNvPr id="6" name="Picture 5">
            <a:extLst>
              <a:ext uri="{FF2B5EF4-FFF2-40B4-BE49-F238E27FC236}">
                <a16:creationId xmlns:a16="http://schemas.microsoft.com/office/drawing/2014/main" id="{AE9CDAC0-E7BF-4ADA-AE4A-D0757F8143F2}"/>
              </a:ext>
            </a:extLst>
          </p:cNvPr>
          <p:cNvPicPr>
            <a:picLocks noChangeAspect="1"/>
          </p:cNvPicPr>
          <p:nvPr/>
        </p:nvPicPr>
        <p:blipFill>
          <a:blip r:embed="rId8"/>
          <a:stretch>
            <a:fillRect/>
          </a:stretch>
        </p:blipFill>
        <p:spPr>
          <a:xfrm>
            <a:off x="957015" y="1418183"/>
            <a:ext cx="6746102" cy="3689516"/>
          </a:xfrm>
          <a:prstGeom prst="rect">
            <a:avLst/>
          </a:prstGeom>
        </p:spPr>
      </p:pic>
    </p:spTree>
    <p:extLst>
      <p:ext uri="{BB962C8B-B14F-4D97-AF65-F5344CB8AC3E}">
        <p14:creationId xmlns:p14="http://schemas.microsoft.com/office/powerpoint/2010/main" val="37093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rmAutofit/>
          </a:bodyPr>
          <a:lstStyle/>
          <a:p>
            <a:r>
              <a:rPr lang="en-US" sz="1800" dirty="0"/>
              <a:t>Base Case Source Energy: Fans</a:t>
            </a:r>
          </a:p>
        </p:txBody>
      </p:sp>
      <p:graphicFrame>
        <p:nvGraphicFramePr>
          <p:cNvPr id="10" name="Chart 9">
            <a:extLst>
              <a:ext uri="{FF2B5EF4-FFF2-40B4-BE49-F238E27FC236}">
                <a16:creationId xmlns:a16="http://schemas.microsoft.com/office/drawing/2014/main" id="{0C081C33-BF10-4EB9-A004-8C928099EABF}"/>
              </a:ext>
            </a:extLst>
          </p:cNvPr>
          <p:cNvGraphicFramePr>
            <a:graphicFrameLocks/>
          </p:cNvGraphicFramePr>
          <p:nvPr/>
        </p:nvGraphicFramePr>
        <p:xfrm>
          <a:off x="5841683" y="-7743825"/>
          <a:ext cx="2994660" cy="2817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DD0DF5B8-CB9B-47DE-9050-DE5B7FC1DB08}"/>
              </a:ext>
            </a:extLst>
          </p:cNvPr>
          <p:cNvGraphicFramePr>
            <a:graphicFrameLocks/>
          </p:cNvGraphicFramePr>
          <p:nvPr/>
        </p:nvGraphicFramePr>
        <p:xfrm>
          <a:off x="2829879" y="-7749540"/>
          <a:ext cx="3000375" cy="2823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68B4B9F-DB2A-4791-99E8-67A0C3023899}"/>
              </a:ext>
            </a:extLst>
          </p:cNvPr>
          <p:cNvGraphicFramePr>
            <a:graphicFrameLocks/>
          </p:cNvGraphicFramePr>
          <p:nvPr/>
        </p:nvGraphicFramePr>
        <p:xfrm>
          <a:off x="5675949" y="12687300"/>
          <a:ext cx="3686175" cy="1920240"/>
        </p:xfrm>
        <a:graphic>
          <a:graphicData uri="http://schemas.openxmlformats.org/drawingml/2006/chart">
            <c:chart xmlns:c="http://schemas.openxmlformats.org/drawingml/2006/chart" xmlns:r="http://schemas.openxmlformats.org/officeDocument/2006/relationships" r:id="rId5"/>
          </a:graphicData>
        </a:graphic>
      </p:graphicFrame>
      <p:pic>
        <p:nvPicPr>
          <p:cNvPr id="3" name="Picture 2"/>
          <p:cNvPicPr>
            <a:picLocks noChangeAspect="1"/>
          </p:cNvPicPr>
          <p:nvPr/>
        </p:nvPicPr>
        <p:blipFill>
          <a:blip r:embed="rId6"/>
          <a:stretch>
            <a:fillRect/>
          </a:stretch>
        </p:blipFill>
        <p:spPr>
          <a:xfrm>
            <a:off x="8412487" y="2408683"/>
            <a:ext cx="2416061" cy="1870284"/>
          </a:xfrm>
          <a:prstGeom prst="rect">
            <a:avLst/>
          </a:prstGeom>
        </p:spPr>
      </p:pic>
      <p:sp>
        <p:nvSpPr>
          <p:cNvPr id="4" name="Slide Number Placeholder 3"/>
          <p:cNvSpPr>
            <a:spLocks noGrp="1"/>
          </p:cNvSpPr>
          <p:nvPr>
            <p:ph type="sldNum" sz="quarter" idx="12"/>
          </p:nvPr>
        </p:nvSpPr>
        <p:spPr/>
        <p:txBody>
          <a:bodyPr/>
          <a:lstStyle/>
          <a:p>
            <a:fld id="{94108E06-B958-4889-896C-F9C5D1F416DA}" type="slidenum">
              <a:rPr lang="en-US" smtClean="0"/>
              <a:t>38</a:t>
            </a:fld>
            <a:endParaRPr lang="en-US"/>
          </a:p>
        </p:txBody>
      </p:sp>
      <p:pic>
        <p:nvPicPr>
          <p:cNvPr id="5" name="Picture 4">
            <a:extLst>
              <a:ext uri="{FF2B5EF4-FFF2-40B4-BE49-F238E27FC236}">
                <a16:creationId xmlns:a16="http://schemas.microsoft.com/office/drawing/2014/main" id="{FCCAA718-3FEC-4164-9095-A5C7835BF7FA}"/>
              </a:ext>
            </a:extLst>
          </p:cNvPr>
          <p:cNvPicPr>
            <a:picLocks noChangeAspect="1"/>
          </p:cNvPicPr>
          <p:nvPr/>
        </p:nvPicPr>
        <p:blipFill>
          <a:blip r:embed="rId7"/>
          <a:stretch>
            <a:fillRect/>
          </a:stretch>
        </p:blipFill>
        <p:spPr>
          <a:xfrm>
            <a:off x="950292" y="1505712"/>
            <a:ext cx="7033277" cy="3846575"/>
          </a:xfrm>
          <a:prstGeom prst="rect">
            <a:avLst/>
          </a:prstGeom>
        </p:spPr>
      </p:pic>
    </p:spTree>
    <p:extLst>
      <p:ext uri="{BB962C8B-B14F-4D97-AF65-F5344CB8AC3E}">
        <p14:creationId xmlns:p14="http://schemas.microsoft.com/office/powerpoint/2010/main" val="268487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8748"/>
            <a:ext cx="9385126" cy="395964"/>
          </a:xfrm>
        </p:spPr>
        <p:txBody>
          <a:bodyPr vert="horz" lIns="0" tIns="0" rIns="0" bIns="0" rtlCol="0" anchor="t" anchorCtr="0">
            <a:normAutofit/>
          </a:bodyPr>
          <a:lstStyle/>
          <a:p>
            <a:r>
              <a:rPr lang="en-US" sz="1800" dirty="0"/>
              <a:t>Key Reasons for the Difference: Modeling Assumptions and Rules</a:t>
            </a:r>
          </a:p>
        </p:txBody>
      </p:sp>
      <p:sp>
        <p:nvSpPr>
          <p:cNvPr id="3" name="Content Placeholder 2"/>
          <p:cNvSpPr>
            <a:spLocks noGrp="1"/>
          </p:cNvSpPr>
          <p:nvPr>
            <p:ph idx="1"/>
          </p:nvPr>
        </p:nvSpPr>
        <p:spPr>
          <a:xfrm>
            <a:off x="1302852" y="1443853"/>
            <a:ext cx="10001543" cy="3213964"/>
          </a:xfrm>
        </p:spPr>
        <p:txBody>
          <a:bodyPr vert="horz" lIns="0" tIns="0" rIns="0" bIns="0" rtlCol="0" anchor="t" anchorCtr="0">
            <a:noAutofit/>
          </a:bodyPr>
          <a:lstStyle/>
          <a:p>
            <a:pPr>
              <a:lnSpc>
                <a:spcPct val="100000"/>
              </a:lnSpc>
              <a:spcAft>
                <a:spcPts val="600"/>
              </a:spcAft>
            </a:pPr>
            <a:r>
              <a:rPr lang="en-US" sz="2000" dirty="0"/>
              <a:t>PH protocols have significantly more optimistic assumptions for systems and operating conditions not inherent in design compared to EPA MFHR. Examples include …</a:t>
            </a:r>
          </a:p>
          <a:p>
            <a:pPr marL="285750" indent="-285750">
              <a:lnSpc>
                <a:spcPct val="100000"/>
              </a:lnSpc>
              <a:spcAft>
                <a:spcPts val="600"/>
              </a:spcAft>
              <a:buChar char="•"/>
            </a:pPr>
            <a:r>
              <a:rPr lang="en-US" sz="2000" dirty="0"/>
              <a:t>in-unit lighting</a:t>
            </a:r>
          </a:p>
          <a:p>
            <a:pPr marL="285750" indent="-285750">
              <a:lnSpc>
                <a:spcPct val="100000"/>
              </a:lnSpc>
              <a:spcAft>
                <a:spcPts val="600"/>
              </a:spcAft>
              <a:buChar char="•"/>
            </a:pPr>
            <a:r>
              <a:rPr lang="en-US" sz="2000" dirty="0"/>
              <a:t>plug loads</a:t>
            </a:r>
          </a:p>
          <a:p>
            <a:pPr marL="285750" indent="-285750">
              <a:lnSpc>
                <a:spcPct val="100000"/>
              </a:lnSpc>
              <a:spcAft>
                <a:spcPts val="600"/>
              </a:spcAft>
              <a:buChar char="•"/>
            </a:pPr>
            <a:r>
              <a:rPr lang="en-US" sz="2000" dirty="0"/>
              <a:t>hot water use</a:t>
            </a:r>
          </a:p>
          <a:p>
            <a:pPr marL="285750" indent="-285750">
              <a:lnSpc>
                <a:spcPct val="100000"/>
              </a:lnSpc>
              <a:spcAft>
                <a:spcPts val="600"/>
              </a:spcAft>
              <a:buChar char="•"/>
            </a:pPr>
            <a:r>
              <a:rPr lang="en-US" sz="2000" dirty="0"/>
              <a:t>credit for the manual controls (90.1 credits automatic controls only)</a:t>
            </a:r>
          </a:p>
          <a:p>
            <a:pPr marL="285750" indent="-285750">
              <a:lnSpc>
                <a:spcPct val="100000"/>
              </a:lnSpc>
              <a:spcAft>
                <a:spcPts val="600"/>
              </a:spcAft>
              <a:buChar char="•"/>
            </a:pPr>
            <a:endParaRPr lang="en-US" sz="2000" dirty="0"/>
          </a:p>
          <a:p>
            <a:pPr lvl="1"/>
            <a:endParaRPr lang="en-US" dirty="0"/>
          </a:p>
        </p:txBody>
      </p:sp>
      <p:sp>
        <p:nvSpPr>
          <p:cNvPr id="4" name="Slide Number Placeholder 3"/>
          <p:cNvSpPr>
            <a:spLocks noGrp="1"/>
          </p:cNvSpPr>
          <p:nvPr>
            <p:ph type="sldNum" sz="quarter" idx="12"/>
          </p:nvPr>
        </p:nvSpPr>
        <p:spPr/>
        <p:txBody>
          <a:bodyPr/>
          <a:lstStyle/>
          <a:p>
            <a:fld id="{94108E06-B958-4889-896C-F9C5D1F416DA}" type="slidenum">
              <a:rPr lang="en-US" smtClean="0"/>
              <a:t>39</a:t>
            </a:fld>
            <a:endParaRPr lang="en-US"/>
          </a:p>
        </p:txBody>
      </p:sp>
      <p:pic>
        <p:nvPicPr>
          <p:cNvPr id="5" name="Picture 4"/>
          <p:cNvPicPr>
            <a:picLocks noChangeAspect="1"/>
          </p:cNvPicPr>
          <p:nvPr/>
        </p:nvPicPr>
        <p:blipFill>
          <a:blip r:embed="rId3"/>
          <a:stretch>
            <a:fillRect/>
          </a:stretch>
        </p:blipFill>
        <p:spPr>
          <a:xfrm>
            <a:off x="6303623" y="4076687"/>
            <a:ext cx="1894576" cy="1708502"/>
          </a:xfrm>
          <a:prstGeom prst="rect">
            <a:avLst/>
          </a:prstGeom>
        </p:spPr>
      </p:pic>
      <p:pic>
        <p:nvPicPr>
          <p:cNvPr id="6" name="Picture 5"/>
          <p:cNvPicPr>
            <a:picLocks noChangeAspect="1"/>
          </p:cNvPicPr>
          <p:nvPr/>
        </p:nvPicPr>
        <p:blipFill>
          <a:blip r:embed="rId4"/>
          <a:stretch>
            <a:fillRect/>
          </a:stretch>
        </p:blipFill>
        <p:spPr>
          <a:xfrm>
            <a:off x="2915703" y="4076687"/>
            <a:ext cx="2867239" cy="1708503"/>
          </a:xfrm>
          <a:prstGeom prst="rect">
            <a:avLst/>
          </a:prstGeom>
        </p:spPr>
      </p:pic>
    </p:spTree>
    <p:extLst>
      <p:ext uri="{BB962C8B-B14F-4D97-AF65-F5344CB8AC3E}">
        <p14:creationId xmlns:p14="http://schemas.microsoft.com/office/powerpoint/2010/main" val="78922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1800" dirty="0"/>
              <a:t>Energy Consumption by Sector</a:t>
            </a:r>
          </a:p>
        </p:txBody>
      </p:sp>
      <p:pic>
        <p:nvPicPr>
          <p:cNvPr id="7" name="Picture 6">
            <a:extLst>
              <a:ext uri="{FF2B5EF4-FFF2-40B4-BE49-F238E27FC236}">
                <a16:creationId xmlns:a16="http://schemas.microsoft.com/office/drawing/2014/main" id="{EA093235-0747-46CD-8F8C-A0D8E49B16C1}"/>
              </a:ext>
            </a:extLst>
          </p:cNvPr>
          <p:cNvPicPr>
            <a:picLocks noChangeAspect="1"/>
          </p:cNvPicPr>
          <p:nvPr/>
        </p:nvPicPr>
        <p:blipFill>
          <a:blip r:embed="rId3"/>
          <a:stretch>
            <a:fillRect/>
          </a:stretch>
        </p:blipFill>
        <p:spPr>
          <a:xfrm>
            <a:off x="1252602" y="1493730"/>
            <a:ext cx="5851325" cy="4215201"/>
          </a:xfrm>
          <a:prstGeom prst="rect">
            <a:avLst/>
          </a:prstGeom>
          <a:ln>
            <a:solidFill>
              <a:schemeClr val="tx1"/>
            </a:solidFill>
          </a:ln>
        </p:spPr>
      </p:pic>
      <p:sp>
        <p:nvSpPr>
          <p:cNvPr id="6" name="Slide Number Placeholder 1">
            <a:extLst>
              <a:ext uri="{FF2B5EF4-FFF2-40B4-BE49-F238E27FC236}">
                <a16:creationId xmlns:a16="http://schemas.microsoft.com/office/drawing/2014/main" id="{98313537-30DE-4A5C-B18A-5F8CC1D8E914}"/>
              </a:ext>
            </a:extLst>
          </p:cNvPr>
          <p:cNvSpPr>
            <a:spLocks noGrp="1"/>
          </p:cNvSpPr>
          <p:nvPr>
            <p:ph type="sldNum" sz="quarter" idx="12"/>
          </p:nvPr>
        </p:nvSpPr>
        <p:spPr>
          <a:xfrm>
            <a:off x="8759952" y="6356350"/>
            <a:ext cx="2743200" cy="365125"/>
          </a:xfrm>
        </p:spPr>
        <p:txBody>
          <a:bodyPr/>
          <a:lstStyle/>
          <a:p>
            <a:fld id="{B23CCABC-6DA4-7C4D-989E-2A57AEA7D1E6}" type="slidenum">
              <a:rPr lang="en-US" smtClean="0">
                <a:solidFill>
                  <a:prstClr val="black">
                    <a:tint val="75000"/>
                  </a:prstClr>
                </a:solidFill>
              </a:rPr>
              <a:pPr/>
              <a:t>4</a:t>
            </a:fld>
            <a:endParaRPr lang="en-US" dirty="0">
              <a:solidFill>
                <a:prstClr val="black">
                  <a:tint val="75000"/>
                </a:prstClr>
              </a:solidFill>
            </a:endParaRPr>
          </a:p>
        </p:txBody>
      </p:sp>
      <p:pic>
        <p:nvPicPr>
          <p:cNvPr id="4" name="Picture 3">
            <a:extLst>
              <a:ext uri="{FF2B5EF4-FFF2-40B4-BE49-F238E27FC236}">
                <a16:creationId xmlns:a16="http://schemas.microsoft.com/office/drawing/2014/main" id="{D40C8D29-139B-48D6-A95D-A51E90EA717B}"/>
              </a:ext>
            </a:extLst>
          </p:cNvPr>
          <p:cNvPicPr>
            <a:picLocks noChangeAspect="1"/>
          </p:cNvPicPr>
          <p:nvPr/>
        </p:nvPicPr>
        <p:blipFill>
          <a:blip r:embed="rId4"/>
          <a:stretch>
            <a:fillRect/>
          </a:stretch>
        </p:blipFill>
        <p:spPr>
          <a:xfrm>
            <a:off x="6854951" y="3429000"/>
            <a:ext cx="3866639" cy="2956180"/>
          </a:xfrm>
          <a:prstGeom prst="rect">
            <a:avLst/>
          </a:prstGeom>
        </p:spPr>
      </p:pic>
    </p:spTree>
    <p:extLst>
      <p:ext uri="{BB962C8B-B14F-4D97-AF65-F5344CB8AC3E}">
        <p14:creationId xmlns:p14="http://schemas.microsoft.com/office/powerpoint/2010/main" val="2301041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9159658" cy="328808"/>
          </a:xfrm>
        </p:spPr>
        <p:txBody>
          <a:bodyPr vert="horz" lIns="0" tIns="0" rIns="0" bIns="0" rtlCol="0" anchor="t" anchorCtr="0">
            <a:normAutofit/>
          </a:bodyPr>
          <a:lstStyle/>
          <a:p>
            <a:r>
              <a:rPr lang="en-US" sz="1800" dirty="0"/>
              <a:t>Key Reasons for the Difference: Simulation Tools Capabilities</a:t>
            </a:r>
          </a:p>
        </p:txBody>
      </p:sp>
      <p:sp>
        <p:nvSpPr>
          <p:cNvPr id="5" name="Content Placeholder 4"/>
          <p:cNvSpPr>
            <a:spLocks noGrp="1"/>
          </p:cNvSpPr>
          <p:nvPr>
            <p:ph idx="1"/>
          </p:nvPr>
        </p:nvSpPr>
        <p:spPr>
          <a:xfrm>
            <a:off x="1014046" y="1509713"/>
            <a:ext cx="9782908" cy="4662487"/>
          </a:xfrm>
        </p:spPr>
        <p:txBody>
          <a:bodyPr vert="horz" lIns="0" tIns="0" rIns="0" bIns="0" rtlCol="0" anchor="t" anchorCtr="0">
            <a:noAutofit/>
          </a:bodyPr>
          <a:lstStyle/>
          <a:p>
            <a:pPr>
              <a:lnSpc>
                <a:spcPct val="100000"/>
              </a:lnSpc>
              <a:spcAft>
                <a:spcPts val="1200"/>
              </a:spcAft>
            </a:pPr>
            <a:r>
              <a:rPr lang="en-US" sz="2000" dirty="0"/>
              <a:t>WUFI and PHPP were designed to model high performing buildings with relatively simple mechanical systems, and do not meet many of the simulation tool capabilities required by ASHRAE Standard 90.1.</a:t>
            </a:r>
          </a:p>
          <a:p>
            <a:pPr>
              <a:lnSpc>
                <a:spcPct val="100000"/>
              </a:lnSpc>
              <a:spcAft>
                <a:spcPts val="1200"/>
              </a:spcAft>
            </a:pPr>
            <a:endParaRPr lang="en-US" sz="2000" dirty="0"/>
          </a:p>
          <a:p>
            <a:pPr>
              <a:lnSpc>
                <a:spcPct val="100000"/>
              </a:lnSpc>
              <a:spcAft>
                <a:spcPts val="1200"/>
              </a:spcAft>
            </a:pPr>
            <a:r>
              <a:rPr lang="en-US" sz="2000" dirty="0"/>
              <a:t>Sample limitations that affected the case study: </a:t>
            </a:r>
          </a:p>
          <a:p>
            <a:pPr lvl="1">
              <a:lnSpc>
                <a:spcPct val="100000"/>
              </a:lnSpc>
              <a:spcAft>
                <a:spcPts val="1200"/>
              </a:spcAft>
            </a:pPr>
            <a:r>
              <a:rPr lang="en-US" sz="1800" dirty="0"/>
              <a:t>could not explicitly model different mechanical systems serving common corridors (e.g. gas-fired RTU) versus apartments (e.g. VRF heat pumps)</a:t>
            </a:r>
          </a:p>
          <a:p>
            <a:pPr lvl="1">
              <a:lnSpc>
                <a:spcPct val="100000"/>
              </a:lnSpc>
              <a:spcAft>
                <a:spcPts val="1200"/>
              </a:spcAft>
            </a:pPr>
            <a:r>
              <a:rPr lang="en-US" sz="1800" dirty="0"/>
              <a:t>continuously running heating &amp; cooling system fans (e.g. in PTACs in the Base Case) were not captured</a:t>
            </a:r>
          </a:p>
          <a:p>
            <a:pPr marL="285750" indent="-285750">
              <a:lnSpc>
                <a:spcPct val="100000"/>
              </a:lnSpc>
              <a:spcAft>
                <a:spcPts val="600"/>
              </a:spcAft>
              <a:buChar char="•"/>
            </a:pPr>
            <a:endParaRPr lang="en-US" sz="2000" dirty="0"/>
          </a:p>
        </p:txBody>
      </p:sp>
      <p:sp>
        <p:nvSpPr>
          <p:cNvPr id="3" name="Slide Number Placeholder 2"/>
          <p:cNvSpPr>
            <a:spLocks noGrp="1"/>
          </p:cNvSpPr>
          <p:nvPr>
            <p:ph type="sldNum" sz="quarter" idx="12"/>
          </p:nvPr>
        </p:nvSpPr>
        <p:spPr/>
        <p:txBody>
          <a:bodyPr/>
          <a:lstStyle/>
          <a:p>
            <a:fld id="{94108E06-B958-4889-896C-F9C5D1F416DA}" type="slidenum">
              <a:rPr lang="en-US" smtClean="0"/>
              <a:t>40</a:t>
            </a:fld>
            <a:endParaRPr lang="en-US"/>
          </a:p>
        </p:txBody>
      </p:sp>
    </p:spTree>
    <p:extLst>
      <p:ext uri="{BB962C8B-B14F-4D97-AF65-F5344CB8AC3E}">
        <p14:creationId xmlns:p14="http://schemas.microsoft.com/office/powerpoint/2010/main" val="2534718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rmAutofit/>
          </a:bodyPr>
          <a:lstStyle/>
          <a:p>
            <a:r>
              <a:rPr lang="en-US" sz="1800" dirty="0"/>
              <a:t>Watch out for the Units!</a:t>
            </a:r>
          </a:p>
        </p:txBody>
      </p:sp>
      <p:sp>
        <p:nvSpPr>
          <p:cNvPr id="3" name="Content Placeholder 2"/>
          <p:cNvSpPr>
            <a:spLocks noGrp="1"/>
          </p:cNvSpPr>
          <p:nvPr>
            <p:ph idx="1"/>
          </p:nvPr>
        </p:nvSpPr>
        <p:spPr>
          <a:xfrm>
            <a:off x="1137138" y="1312131"/>
            <a:ext cx="8229600" cy="4525963"/>
          </a:xfrm>
        </p:spPr>
        <p:txBody>
          <a:bodyPr>
            <a:noAutofit/>
          </a:bodyPr>
          <a:lstStyle/>
          <a:p>
            <a:pPr marL="285750" indent="-285750">
              <a:lnSpc>
                <a:spcPct val="100000"/>
              </a:lnSpc>
              <a:spcAft>
                <a:spcPts val="600"/>
              </a:spcAft>
              <a:buFont typeface="Arial" panose="020B0604020202020204" pitchFamily="34" charset="0"/>
              <a:buChar char="•"/>
            </a:pPr>
            <a:r>
              <a:rPr lang="en-US" sz="1800" dirty="0"/>
              <a:t>Each protocol may express building performance using different units – site or source energy use intensity (EUI), energy cost, etc..   </a:t>
            </a:r>
          </a:p>
          <a:p>
            <a:pPr marL="285750" indent="-285750">
              <a:lnSpc>
                <a:spcPct val="100000"/>
              </a:lnSpc>
              <a:spcAft>
                <a:spcPts val="600"/>
              </a:spcAft>
              <a:buFont typeface="Arial" panose="020B0604020202020204" pitchFamily="34" charset="0"/>
              <a:buChar char="•"/>
            </a:pPr>
            <a:endParaRPr lang="en-US" sz="1800" dirty="0"/>
          </a:p>
          <a:p>
            <a:pPr marL="285750" indent="-285750">
              <a:lnSpc>
                <a:spcPct val="100000"/>
              </a:lnSpc>
              <a:spcAft>
                <a:spcPts val="600"/>
              </a:spcAft>
              <a:buFont typeface="Arial" panose="020B0604020202020204" pitchFamily="34" charset="0"/>
              <a:buChar char="•"/>
            </a:pPr>
            <a:r>
              <a:rPr lang="en-US" sz="1800" dirty="0"/>
              <a:t>If source (primary) energy units are used, site-to-source conversions may differ significantly between protocols</a:t>
            </a:r>
          </a:p>
          <a:p>
            <a:pPr marL="285750" indent="-285750">
              <a:lnSpc>
                <a:spcPct val="100000"/>
              </a:lnSpc>
              <a:spcAft>
                <a:spcPts val="600"/>
              </a:spcAft>
              <a:buFont typeface="Arial" panose="020B0604020202020204" pitchFamily="34" charset="0"/>
              <a:buChar char="•"/>
            </a:pPr>
            <a:endParaRPr lang="en-US" sz="1800" dirty="0"/>
          </a:p>
          <a:p>
            <a:pPr marL="285750" indent="-285750">
              <a:lnSpc>
                <a:spcPct val="100000"/>
              </a:lnSpc>
              <a:spcAft>
                <a:spcPts val="600"/>
              </a:spcAft>
              <a:buFont typeface="Arial" panose="020B0604020202020204" pitchFamily="34" charset="0"/>
              <a:buChar char="•"/>
            </a:pPr>
            <a:endParaRPr lang="en-US" sz="1800" dirty="0"/>
          </a:p>
          <a:p>
            <a:pPr marL="285750" indent="-285750">
              <a:lnSpc>
                <a:spcPct val="100000"/>
              </a:lnSpc>
              <a:spcAft>
                <a:spcPts val="600"/>
              </a:spcAft>
              <a:buFont typeface="Arial" panose="020B0604020202020204" pitchFamily="34" charset="0"/>
              <a:buChar char="•"/>
            </a:pPr>
            <a:endParaRPr lang="en-US" sz="1800" dirty="0"/>
          </a:p>
          <a:p>
            <a:pPr marL="285750" indent="-285750">
              <a:lnSpc>
                <a:spcPct val="100000"/>
              </a:lnSpc>
              <a:spcAft>
                <a:spcPts val="600"/>
              </a:spcAft>
              <a:buFont typeface="Arial" panose="020B0604020202020204" pitchFamily="34" charset="0"/>
              <a:buChar char="•"/>
            </a:pPr>
            <a:endParaRPr lang="en-US" sz="1800" dirty="0"/>
          </a:p>
          <a:p>
            <a:pPr marL="285750" indent="-285750">
              <a:lnSpc>
                <a:spcPct val="100000"/>
              </a:lnSpc>
              <a:spcAft>
                <a:spcPts val="600"/>
              </a:spcAft>
              <a:buFont typeface="Arial" panose="020B0604020202020204" pitchFamily="34" charset="0"/>
              <a:buChar char="•"/>
            </a:pPr>
            <a:endParaRPr lang="en-US" sz="1800" dirty="0"/>
          </a:p>
          <a:p>
            <a:pPr marL="285750" indent="-285750">
              <a:lnSpc>
                <a:spcPct val="100000"/>
              </a:lnSpc>
              <a:spcAft>
                <a:spcPts val="600"/>
              </a:spcAft>
              <a:buFont typeface="Arial" panose="020B0604020202020204" pitchFamily="34" charset="0"/>
              <a:buChar char="•"/>
            </a:pPr>
            <a:endParaRPr lang="en-US" sz="1800" dirty="0"/>
          </a:p>
          <a:p>
            <a:pPr marL="285750" indent="-285750">
              <a:lnSpc>
                <a:spcPct val="100000"/>
              </a:lnSpc>
              <a:spcAft>
                <a:spcPts val="600"/>
              </a:spcAft>
              <a:buFont typeface="Arial" panose="020B0604020202020204" pitchFamily="34" charset="0"/>
              <a:buChar char="•"/>
            </a:pPr>
            <a:r>
              <a:rPr lang="en-US" sz="1800" dirty="0"/>
              <a:t>Conversions are periodically updated, e.g. PHI introduced Renewable Primary Energy Demand (PER) with conversions dependent on the climate zone and end use.   </a:t>
            </a:r>
          </a:p>
        </p:txBody>
      </p:sp>
      <p:graphicFrame>
        <p:nvGraphicFramePr>
          <p:cNvPr id="5" name="Table 4"/>
          <p:cNvGraphicFramePr>
            <a:graphicFrameLocks noGrp="1"/>
          </p:cNvGraphicFramePr>
          <p:nvPr>
            <p:extLst>
              <p:ext uri="{D42A27DB-BD31-4B8C-83A1-F6EECF244321}">
                <p14:modId xmlns:p14="http://schemas.microsoft.com/office/powerpoint/2010/main" val="1592891090"/>
              </p:ext>
            </p:extLst>
          </p:nvPr>
        </p:nvGraphicFramePr>
        <p:xfrm>
          <a:off x="1518138" y="3184992"/>
          <a:ext cx="7117080" cy="1486285"/>
        </p:xfrm>
        <a:graphic>
          <a:graphicData uri="http://schemas.openxmlformats.org/drawingml/2006/table">
            <a:tbl>
              <a:tblPr firstRow="1" firstCol="1" bandRow="1">
                <a:tableStyleId>{5C22544A-7EE6-4342-B048-85BDC9FD1C3A}</a:tableStyleId>
              </a:tblPr>
              <a:tblGrid>
                <a:gridCol w="1564116">
                  <a:extLst>
                    <a:ext uri="{9D8B030D-6E8A-4147-A177-3AD203B41FA5}">
                      <a16:colId xmlns:a16="http://schemas.microsoft.com/office/drawing/2014/main" val="4135019396"/>
                    </a:ext>
                  </a:extLst>
                </a:gridCol>
                <a:gridCol w="2898421">
                  <a:extLst>
                    <a:ext uri="{9D8B030D-6E8A-4147-A177-3AD203B41FA5}">
                      <a16:colId xmlns:a16="http://schemas.microsoft.com/office/drawing/2014/main" val="441925599"/>
                    </a:ext>
                  </a:extLst>
                </a:gridCol>
                <a:gridCol w="1297284">
                  <a:extLst>
                    <a:ext uri="{9D8B030D-6E8A-4147-A177-3AD203B41FA5}">
                      <a16:colId xmlns:a16="http://schemas.microsoft.com/office/drawing/2014/main" val="1051702054"/>
                    </a:ext>
                  </a:extLst>
                </a:gridCol>
                <a:gridCol w="1357259">
                  <a:extLst>
                    <a:ext uri="{9D8B030D-6E8A-4147-A177-3AD203B41FA5}">
                      <a16:colId xmlns:a16="http://schemas.microsoft.com/office/drawing/2014/main" val="3736868933"/>
                    </a:ext>
                  </a:extLst>
                </a:gridCol>
              </a:tblGrid>
              <a:tr h="381000">
                <a:tc>
                  <a:txBody>
                    <a:bodyPr/>
                    <a:lstStyle/>
                    <a:p>
                      <a:pPr marL="0" marR="0" algn="ctr">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dirty="0"/>
                        <a:t>[Source BTU] / [Site BTU]</a:t>
                      </a:r>
                    </a:p>
                  </a:txBody>
                  <a:tcPr marL="51435" marR="51435" marT="0" marB="0" anchor="ctr"/>
                </a:tc>
                <a:tc hMerge="1">
                  <a:txBody>
                    <a:bodyPr/>
                    <a:lstStyle/>
                    <a:p>
                      <a:pPr marL="0" marR="0" algn="ctr">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5802714"/>
                  </a:ext>
                </a:extLst>
              </a:tr>
              <a:tr h="296942">
                <a:tc>
                  <a:txBody>
                    <a:bodyPr/>
                    <a:lstStyle/>
                    <a:p>
                      <a:pPr marL="0" marR="0" algn="ctr">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800" b="1" dirty="0">
                          <a:solidFill>
                            <a:schemeClr val="bg1"/>
                          </a:solidFill>
                          <a:effectLst/>
                        </a:rPr>
                        <a:t>EPA Portfolio Manager</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1"/>
                    </a:solidFill>
                  </a:tcPr>
                </a:tc>
                <a:tc>
                  <a:txBody>
                    <a:bodyPr/>
                    <a:lstStyle/>
                    <a:p>
                      <a:pPr marL="0" marR="0" algn="ctr">
                        <a:lnSpc>
                          <a:spcPct val="115000"/>
                        </a:lnSpc>
                        <a:spcBef>
                          <a:spcPts val="0"/>
                        </a:spcBef>
                        <a:spcAft>
                          <a:spcPts val="0"/>
                        </a:spcAft>
                      </a:pPr>
                      <a:r>
                        <a:rPr lang="en-US" sz="1800" b="1" dirty="0">
                          <a:solidFill>
                            <a:schemeClr val="bg1"/>
                          </a:solidFill>
                          <a:effectLst/>
                        </a:rPr>
                        <a:t>PHIUS</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1"/>
                    </a:solidFill>
                  </a:tcPr>
                </a:tc>
                <a:tc>
                  <a:txBody>
                    <a:bodyPr/>
                    <a:lstStyle/>
                    <a:p>
                      <a:pPr marL="0" marR="0" algn="ctr">
                        <a:lnSpc>
                          <a:spcPct val="115000"/>
                        </a:lnSpc>
                        <a:spcBef>
                          <a:spcPts val="0"/>
                        </a:spcBef>
                        <a:spcAft>
                          <a:spcPts val="0"/>
                        </a:spcAft>
                      </a:pPr>
                      <a:r>
                        <a:rPr lang="en-US" sz="1800" b="1" dirty="0">
                          <a:solidFill>
                            <a:schemeClr val="bg1"/>
                          </a:solidFill>
                          <a:effectLst/>
                        </a:rPr>
                        <a:t>PHI</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1"/>
                    </a:solidFill>
                  </a:tcPr>
                </a:tc>
                <a:extLst>
                  <a:ext uri="{0D108BD9-81ED-4DB2-BD59-A6C34878D82A}">
                    <a16:rowId xmlns:a16="http://schemas.microsoft.com/office/drawing/2014/main" val="2515433929"/>
                  </a:ext>
                </a:extLst>
              </a:tr>
              <a:tr h="389642">
                <a:tc>
                  <a:txBody>
                    <a:bodyPr/>
                    <a:lstStyle/>
                    <a:p>
                      <a:pPr marL="0" marR="0" algn="ctr">
                        <a:lnSpc>
                          <a:spcPct val="115000"/>
                        </a:lnSpc>
                        <a:spcBef>
                          <a:spcPts val="0"/>
                        </a:spcBef>
                        <a:spcAft>
                          <a:spcPts val="0"/>
                        </a:spcAft>
                      </a:pPr>
                      <a:r>
                        <a:rPr lang="en-US" sz="1800" dirty="0">
                          <a:effectLst/>
                        </a:rPr>
                        <a:t>Gas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500" dirty="0">
                          <a:effectLst/>
                        </a:rPr>
                        <a:t>1.05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500" dirty="0">
                          <a:effectLst/>
                        </a:rPr>
                        <a:t>1.1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500" dirty="0">
                          <a:effectLst/>
                        </a:rPr>
                        <a:t>1.1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709369957"/>
                  </a:ext>
                </a:extLst>
              </a:tr>
              <a:tr h="418701">
                <a:tc>
                  <a:txBody>
                    <a:bodyPr/>
                    <a:lstStyle/>
                    <a:p>
                      <a:pPr marL="0" marR="0" algn="ctr">
                        <a:lnSpc>
                          <a:spcPct val="115000"/>
                        </a:lnSpc>
                        <a:spcBef>
                          <a:spcPts val="0"/>
                        </a:spcBef>
                        <a:spcAft>
                          <a:spcPts val="0"/>
                        </a:spcAft>
                      </a:pPr>
                      <a:r>
                        <a:rPr lang="en-US" sz="1800" dirty="0">
                          <a:effectLst/>
                        </a:rPr>
                        <a:t>Electricity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500" dirty="0">
                          <a:effectLst/>
                        </a:rPr>
                        <a:t>3.14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500" dirty="0">
                          <a:effectLst/>
                        </a:rPr>
                        <a:t>3.16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500" dirty="0">
                          <a:effectLst/>
                        </a:rPr>
                        <a:t>2.6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605039900"/>
                  </a:ext>
                </a:extLst>
              </a:tr>
            </a:tbl>
          </a:graphicData>
        </a:graphic>
      </p:graphicFrame>
      <p:sp>
        <p:nvSpPr>
          <p:cNvPr id="6" name="Rectangle 5"/>
          <p:cNvSpPr/>
          <p:nvPr/>
        </p:nvSpPr>
        <p:spPr>
          <a:xfrm>
            <a:off x="6005110" y="3290500"/>
            <a:ext cx="232756" cy="300082"/>
          </a:xfrm>
          <a:prstGeom prst="rect">
            <a:avLst/>
          </a:prstGeom>
        </p:spPr>
        <p:txBody>
          <a:bodyPr wrap="none">
            <a:spAutoFit/>
          </a:bodyPr>
          <a:lstStyle/>
          <a:p>
            <a:r>
              <a:rPr lang="en-US" sz="1350" dirty="0"/>
              <a:t>.</a:t>
            </a:r>
          </a:p>
        </p:txBody>
      </p:sp>
      <p:sp>
        <p:nvSpPr>
          <p:cNvPr id="7" name="Slide Number Placeholder 6"/>
          <p:cNvSpPr>
            <a:spLocks noGrp="1"/>
          </p:cNvSpPr>
          <p:nvPr>
            <p:ph type="sldNum" sz="quarter" idx="12"/>
          </p:nvPr>
        </p:nvSpPr>
        <p:spPr/>
        <p:txBody>
          <a:bodyPr/>
          <a:lstStyle/>
          <a:p>
            <a:fld id="{94108E06-B958-4889-896C-F9C5D1F416DA}" type="slidenum">
              <a:rPr lang="en-US" smtClean="0"/>
              <a:t>41</a:t>
            </a:fld>
            <a:endParaRPr lang="en-US"/>
          </a:p>
        </p:txBody>
      </p:sp>
    </p:spTree>
    <p:extLst>
      <p:ext uri="{BB962C8B-B14F-4D97-AF65-F5344CB8AC3E}">
        <p14:creationId xmlns:p14="http://schemas.microsoft.com/office/powerpoint/2010/main" val="3857133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91" y="689809"/>
            <a:ext cx="5410200" cy="201706"/>
          </a:xfrm>
        </p:spPr>
        <p:txBody>
          <a:bodyPr vert="horz" lIns="0" tIns="0" rIns="0" bIns="0" rtlCol="0" anchor="t" anchorCtr="0">
            <a:normAutofit/>
          </a:bodyPr>
          <a:lstStyle/>
          <a:p>
            <a:r>
              <a:rPr lang="en-US" sz="1800" dirty="0"/>
              <a:t>So Which Protocol Got it Right?</a:t>
            </a:r>
          </a:p>
        </p:txBody>
      </p:sp>
      <p:sp>
        <p:nvSpPr>
          <p:cNvPr id="3" name="Content Placeholder 2"/>
          <p:cNvSpPr>
            <a:spLocks noGrp="1"/>
          </p:cNvSpPr>
          <p:nvPr>
            <p:ph idx="1"/>
          </p:nvPr>
        </p:nvSpPr>
        <p:spPr>
          <a:xfrm>
            <a:off x="585591" y="1263404"/>
            <a:ext cx="11102980" cy="686783"/>
          </a:xfrm>
        </p:spPr>
        <p:txBody>
          <a:bodyPr>
            <a:noAutofit/>
          </a:bodyPr>
          <a:lstStyle/>
          <a:p>
            <a:r>
              <a:rPr lang="en-US" sz="1800" dirty="0"/>
              <a:t>The actual performance of the proposed design will differ from the modeled performance due to the following:</a:t>
            </a:r>
          </a:p>
        </p:txBody>
      </p:sp>
      <p:sp>
        <p:nvSpPr>
          <p:cNvPr id="4" name="Rectangle 3"/>
          <p:cNvSpPr/>
          <p:nvPr/>
        </p:nvSpPr>
        <p:spPr>
          <a:xfrm>
            <a:off x="1384899" y="2226797"/>
            <a:ext cx="6137911" cy="400110"/>
          </a:xfrm>
          <a:prstGeom prst="rect">
            <a:avLst/>
          </a:prstGeom>
        </p:spPr>
        <p:txBody>
          <a:bodyPr wrap="square">
            <a:spAutoFit/>
          </a:bodyPr>
          <a:lstStyle/>
          <a:p>
            <a:pPr marL="257175" indent="-257175">
              <a:buFont typeface="Arial" panose="020B0604020202020204" pitchFamily="34" charset="0"/>
              <a:buChar char="•"/>
            </a:pPr>
            <a:r>
              <a:rPr lang="en-US" sz="2000" dirty="0"/>
              <a:t>variations in schedule of operation and occupancy</a:t>
            </a:r>
          </a:p>
        </p:txBody>
      </p:sp>
      <p:sp>
        <p:nvSpPr>
          <p:cNvPr id="5" name="Rectangle 4"/>
          <p:cNvSpPr/>
          <p:nvPr/>
        </p:nvSpPr>
        <p:spPr>
          <a:xfrm>
            <a:off x="1384898" y="2812774"/>
            <a:ext cx="4572000" cy="400110"/>
          </a:xfrm>
          <a:prstGeom prst="rect">
            <a:avLst/>
          </a:prstGeom>
        </p:spPr>
        <p:txBody>
          <a:bodyPr>
            <a:spAutoFit/>
          </a:bodyPr>
          <a:lstStyle/>
          <a:p>
            <a:pPr marL="257175" indent="-257175">
              <a:buFont typeface="Arial" panose="020B0604020202020204" pitchFamily="34" charset="0"/>
              <a:buChar char="•"/>
            </a:pPr>
            <a:r>
              <a:rPr lang="en-US" sz="2000" dirty="0"/>
              <a:t>building</a:t>
            </a:r>
            <a:r>
              <a:rPr lang="en-US" sz="2000" i="1" dirty="0"/>
              <a:t> </a:t>
            </a:r>
            <a:r>
              <a:rPr lang="en-US" sz="2000" dirty="0"/>
              <a:t>operation and maintenance</a:t>
            </a:r>
          </a:p>
        </p:txBody>
      </p:sp>
      <p:sp>
        <p:nvSpPr>
          <p:cNvPr id="6" name="Rectangle 5"/>
          <p:cNvSpPr/>
          <p:nvPr/>
        </p:nvSpPr>
        <p:spPr>
          <a:xfrm>
            <a:off x="1384898" y="3394770"/>
            <a:ext cx="6489042" cy="707886"/>
          </a:xfrm>
          <a:prstGeom prst="rect">
            <a:avLst/>
          </a:prstGeom>
        </p:spPr>
        <p:txBody>
          <a:bodyPr wrap="square">
            <a:spAutoFit/>
          </a:bodyPr>
          <a:lstStyle/>
          <a:p>
            <a:pPr marL="257175" indent="-257175">
              <a:buFont typeface="Arial" panose="020B0604020202020204" pitchFamily="34" charset="0"/>
              <a:buChar char="•"/>
            </a:pPr>
            <a:r>
              <a:rPr lang="en-US" sz="2000" dirty="0"/>
              <a:t>weather</a:t>
            </a:r>
          </a:p>
          <a:p>
            <a:r>
              <a:rPr lang="en-US" sz="2000" dirty="0"/>
              <a:t>        10 year historical weather average ≠ 2020 weather</a:t>
            </a:r>
          </a:p>
        </p:txBody>
      </p:sp>
      <p:sp>
        <p:nvSpPr>
          <p:cNvPr id="8" name="Rectangle 7"/>
          <p:cNvSpPr/>
          <p:nvPr/>
        </p:nvSpPr>
        <p:spPr>
          <a:xfrm>
            <a:off x="1376189" y="4227314"/>
            <a:ext cx="7162190" cy="707886"/>
          </a:xfrm>
          <a:prstGeom prst="rect">
            <a:avLst/>
          </a:prstGeom>
        </p:spPr>
        <p:txBody>
          <a:bodyPr wrap="square">
            <a:spAutoFit/>
          </a:bodyPr>
          <a:lstStyle/>
          <a:p>
            <a:pPr marL="214313" indent="-214313">
              <a:buFont typeface="Arial" panose="020B0604020202020204" pitchFamily="34" charset="0"/>
              <a:buChar char="•"/>
            </a:pPr>
            <a:r>
              <a:rPr lang="en-US" sz="2000" dirty="0"/>
              <a:t>changes in energy rates</a:t>
            </a:r>
          </a:p>
          <a:p>
            <a:r>
              <a:rPr lang="en-US" sz="2000" dirty="0"/>
              <a:t>        2017 electricity and gas cost ≠ 2020 costs</a:t>
            </a:r>
          </a:p>
        </p:txBody>
      </p:sp>
      <p:sp>
        <p:nvSpPr>
          <p:cNvPr id="9" name="Rectangle 8"/>
          <p:cNvSpPr/>
          <p:nvPr/>
        </p:nvSpPr>
        <p:spPr>
          <a:xfrm>
            <a:off x="1384899" y="5378975"/>
            <a:ext cx="4318811" cy="400110"/>
          </a:xfrm>
          <a:prstGeom prst="rect">
            <a:avLst/>
          </a:prstGeom>
        </p:spPr>
        <p:txBody>
          <a:bodyPr wrap="none">
            <a:spAutoFit/>
          </a:bodyPr>
          <a:lstStyle/>
          <a:p>
            <a:pPr marL="257175" indent="-257175">
              <a:buFont typeface="Arial" panose="020B0604020202020204" pitchFamily="34" charset="0"/>
              <a:buChar char="•"/>
            </a:pPr>
            <a:r>
              <a:rPr lang="en-US" sz="2000" dirty="0"/>
              <a:t>the precision of the simulation tool</a:t>
            </a:r>
          </a:p>
        </p:txBody>
      </p:sp>
      <p:sp>
        <p:nvSpPr>
          <p:cNvPr id="10" name="Slide Number Placeholder 9"/>
          <p:cNvSpPr>
            <a:spLocks noGrp="1"/>
          </p:cNvSpPr>
          <p:nvPr>
            <p:ph type="sldNum" sz="quarter" idx="12"/>
          </p:nvPr>
        </p:nvSpPr>
        <p:spPr/>
        <p:txBody>
          <a:bodyPr/>
          <a:lstStyle/>
          <a:p>
            <a:fld id="{94108E06-B958-4889-896C-F9C5D1F416DA}" type="slidenum">
              <a:rPr lang="en-US" smtClean="0"/>
              <a:t>42</a:t>
            </a:fld>
            <a:endParaRPr lang="en-US"/>
          </a:p>
        </p:txBody>
      </p:sp>
      <p:sp>
        <p:nvSpPr>
          <p:cNvPr id="11" name="Content Placeholder 2"/>
          <p:cNvSpPr txBox="1">
            <a:spLocks/>
          </p:cNvSpPr>
          <p:nvPr/>
        </p:nvSpPr>
        <p:spPr>
          <a:xfrm>
            <a:off x="2376411" y="5993242"/>
            <a:ext cx="5349097" cy="560798"/>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solidFill>
                  <a:srgbClr val="FF0000"/>
                </a:solidFill>
                <a:ea typeface="Batang" panose="02030600000101010101" pitchFamily="18" charset="-127"/>
              </a:rPr>
              <a:t>THESE FACTORS AFFECT ALL PROTOCOLS</a:t>
            </a:r>
          </a:p>
        </p:txBody>
      </p:sp>
      <p:pic>
        <p:nvPicPr>
          <p:cNvPr id="12" name="Picture 5">
            <a:extLst>
              <a:ext uri="{FF2B5EF4-FFF2-40B4-BE49-F238E27FC236}">
                <a16:creationId xmlns:a16="http://schemas.microsoft.com/office/drawing/2014/main" id="{2A3BC55B-CD5C-4EA2-81F1-F18E139ED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241" y="1950187"/>
            <a:ext cx="21984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87BADA44-F24A-4FC6-AFCF-C6FAD3041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931" y="2626907"/>
            <a:ext cx="1752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a:extLst>
              <a:ext uri="{FF2B5EF4-FFF2-40B4-BE49-F238E27FC236}">
                <a16:creationId xmlns:a16="http://schemas.microsoft.com/office/drawing/2014/main" id="{2E0D3D79-3653-4470-946A-29F9C348B30A}"/>
              </a:ext>
            </a:extLst>
          </p:cNvPr>
          <p:cNvSpPr/>
          <p:nvPr/>
        </p:nvSpPr>
        <p:spPr>
          <a:xfrm>
            <a:off x="1384898" y="4956454"/>
            <a:ext cx="2424062" cy="400110"/>
          </a:xfrm>
          <a:prstGeom prst="rect">
            <a:avLst/>
          </a:prstGeom>
        </p:spPr>
        <p:txBody>
          <a:bodyPr wrap="none">
            <a:spAutoFit/>
          </a:bodyPr>
          <a:lstStyle/>
          <a:p>
            <a:pPr marL="257175" indent="-257175">
              <a:buFont typeface="Arial" panose="020B0604020202020204" pitchFamily="34" charset="0"/>
              <a:buChar char="•"/>
            </a:pPr>
            <a:r>
              <a:rPr lang="en-US" sz="2000" dirty="0"/>
              <a:t>tenant equipment</a:t>
            </a:r>
          </a:p>
        </p:txBody>
      </p:sp>
      <p:pic>
        <p:nvPicPr>
          <p:cNvPr id="18" name="Picture 7">
            <a:extLst>
              <a:ext uri="{FF2B5EF4-FFF2-40B4-BE49-F238E27FC236}">
                <a16:creationId xmlns:a16="http://schemas.microsoft.com/office/drawing/2014/main" id="{12A86130-8955-4EF4-8794-5F7063E71A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85"/>
          <a:stretch/>
        </p:blipFill>
        <p:spPr bwMode="auto">
          <a:xfrm>
            <a:off x="6292830" y="4956454"/>
            <a:ext cx="179148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DFB09D0B-8D5F-44C7-828F-BBFEC09F33EA}"/>
              </a:ext>
            </a:extLst>
          </p:cNvPr>
          <p:cNvPicPr>
            <a:picLocks noChangeAspect="1"/>
          </p:cNvPicPr>
          <p:nvPr/>
        </p:nvPicPr>
        <p:blipFill>
          <a:blip r:embed="rId5"/>
          <a:stretch>
            <a:fillRect/>
          </a:stretch>
        </p:blipFill>
        <p:spPr>
          <a:xfrm>
            <a:off x="9016229" y="3256211"/>
            <a:ext cx="1194560" cy="914400"/>
          </a:xfrm>
          <a:prstGeom prst="rect">
            <a:avLst/>
          </a:prstGeom>
        </p:spPr>
      </p:pic>
      <p:pic>
        <p:nvPicPr>
          <p:cNvPr id="19" name="Picture 18">
            <a:extLst>
              <a:ext uri="{FF2B5EF4-FFF2-40B4-BE49-F238E27FC236}">
                <a16:creationId xmlns:a16="http://schemas.microsoft.com/office/drawing/2014/main" id="{BED5E7FF-9563-4E4B-B7DB-52C029F3CB1E}"/>
              </a:ext>
            </a:extLst>
          </p:cNvPr>
          <p:cNvPicPr>
            <a:picLocks noChangeAspect="1"/>
          </p:cNvPicPr>
          <p:nvPr/>
        </p:nvPicPr>
        <p:blipFill>
          <a:blip r:embed="rId6"/>
          <a:stretch>
            <a:fillRect/>
          </a:stretch>
        </p:blipFill>
        <p:spPr>
          <a:xfrm>
            <a:off x="8353039" y="4281834"/>
            <a:ext cx="1326380" cy="914400"/>
          </a:xfrm>
          <a:prstGeom prst="rect">
            <a:avLst/>
          </a:prstGeom>
        </p:spPr>
      </p:pic>
    </p:spTree>
    <p:extLst>
      <p:ext uri="{BB962C8B-B14F-4D97-AF65-F5344CB8AC3E}">
        <p14:creationId xmlns:p14="http://schemas.microsoft.com/office/powerpoint/2010/main" val="146920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1"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28F3F2-192D-4140-BBA7-98D202EF759B}"/>
              </a:ext>
            </a:extLst>
          </p:cNvPr>
          <p:cNvSpPr/>
          <p:nvPr/>
        </p:nvSpPr>
        <p:spPr>
          <a:xfrm>
            <a:off x="832338" y="1659159"/>
            <a:ext cx="9296400" cy="392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664987"/>
            <a:ext cx="8915400" cy="994172"/>
          </a:xfrm>
        </p:spPr>
        <p:txBody>
          <a:bodyPr vert="horz" lIns="0" tIns="0" rIns="0" bIns="0" rtlCol="0" anchor="t" anchorCtr="0">
            <a:normAutofit/>
          </a:bodyPr>
          <a:lstStyle/>
          <a:p>
            <a:pPr>
              <a:lnSpc>
                <a:spcPct val="100000"/>
              </a:lnSpc>
              <a:spcAft>
                <a:spcPts val="200"/>
              </a:spcAft>
            </a:pPr>
            <a:r>
              <a:rPr lang="en-US" sz="1800" dirty="0"/>
              <a:t>If Modeled Performance Cannot Pinpoint Actual Performance, then Why Bother?</a:t>
            </a:r>
          </a:p>
        </p:txBody>
      </p:sp>
      <p:sp>
        <p:nvSpPr>
          <p:cNvPr id="4" name="Slide Number Placeholder 3"/>
          <p:cNvSpPr>
            <a:spLocks noGrp="1"/>
          </p:cNvSpPr>
          <p:nvPr>
            <p:ph type="sldNum" sz="quarter" idx="12"/>
          </p:nvPr>
        </p:nvSpPr>
        <p:spPr/>
        <p:txBody>
          <a:bodyPr/>
          <a:lstStyle/>
          <a:p>
            <a:fld id="{94108E06-B958-4889-896C-F9C5D1F416DA}" type="slidenum">
              <a:rPr lang="en-US" smtClean="0"/>
              <a:t>43</a:t>
            </a:fld>
            <a:endParaRPr lang="en-US"/>
          </a:p>
        </p:txBody>
      </p:sp>
      <p:pic>
        <p:nvPicPr>
          <p:cNvPr id="5" name="Picture 4"/>
          <p:cNvPicPr>
            <a:picLocks noChangeAspect="1"/>
          </p:cNvPicPr>
          <p:nvPr/>
        </p:nvPicPr>
        <p:blipFill>
          <a:blip r:embed="rId3"/>
          <a:stretch>
            <a:fillRect/>
          </a:stretch>
        </p:blipFill>
        <p:spPr>
          <a:xfrm>
            <a:off x="992276" y="1934107"/>
            <a:ext cx="6299699" cy="1048674"/>
          </a:xfrm>
          <a:prstGeom prst="rect">
            <a:avLst/>
          </a:prstGeom>
        </p:spPr>
      </p:pic>
      <p:pic>
        <p:nvPicPr>
          <p:cNvPr id="7" name="Picture 6"/>
          <p:cNvPicPr>
            <a:picLocks noChangeAspect="1"/>
          </p:cNvPicPr>
          <p:nvPr/>
        </p:nvPicPr>
        <p:blipFill>
          <a:blip r:embed="rId4"/>
          <a:stretch>
            <a:fillRect/>
          </a:stretch>
        </p:blipFill>
        <p:spPr>
          <a:xfrm>
            <a:off x="7533633" y="1934107"/>
            <a:ext cx="2452637" cy="3335585"/>
          </a:xfrm>
          <a:prstGeom prst="rect">
            <a:avLst/>
          </a:prstGeom>
        </p:spPr>
      </p:pic>
      <p:grpSp>
        <p:nvGrpSpPr>
          <p:cNvPr id="3" name="Group 2">
            <a:extLst>
              <a:ext uri="{FF2B5EF4-FFF2-40B4-BE49-F238E27FC236}">
                <a16:creationId xmlns:a16="http://schemas.microsoft.com/office/drawing/2014/main" id="{6D876DA3-A43B-4BFF-8F0C-F8111EC0FBCC}"/>
              </a:ext>
            </a:extLst>
          </p:cNvPr>
          <p:cNvGrpSpPr/>
          <p:nvPr/>
        </p:nvGrpSpPr>
        <p:grpSpPr>
          <a:xfrm>
            <a:off x="3805796" y="3183562"/>
            <a:ext cx="3291840" cy="2103120"/>
            <a:chOff x="3683391" y="3386284"/>
            <a:chExt cx="3291840" cy="2120248"/>
          </a:xfrm>
        </p:grpSpPr>
        <p:pic>
          <p:nvPicPr>
            <p:cNvPr id="11" name="Picture 10"/>
            <p:cNvPicPr>
              <a:picLocks noChangeAspect="1"/>
            </p:cNvPicPr>
            <p:nvPr/>
          </p:nvPicPr>
          <p:blipFill>
            <a:blip r:embed="rId5"/>
            <a:stretch>
              <a:fillRect/>
            </a:stretch>
          </p:blipFill>
          <p:spPr>
            <a:xfrm>
              <a:off x="3727705" y="3386284"/>
              <a:ext cx="3235803" cy="2120248"/>
            </a:xfrm>
            <a:prstGeom prst="rect">
              <a:avLst/>
            </a:prstGeom>
          </p:spPr>
        </p:pic>
        <p:sp>
          <p:nvSpPr>
            <p:cNvPr id="8" name="Rectangle 7"/>
            <p:cNvSpPr/>
            <p:nvPr/>
          </p:nvSpPr>
          <p:spPr>
            <a:xfrm>
              <a:off x="3683391" y="3386284"/>
              <a:ext cx="3291840" cy="21031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 name="Rectangle 8"/>
          <p:cNvSpPr/>
          <p:nvPr/>
        </p:nvSpPr>
        <p:spPr>
          <a:xfrm>
            <a:off x="7685408" y="4669731"/>
            <a:ext cx="2228922" cy="23652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pic>
        <p:nvPicPr>
          <p:cNvPr id="10" name="Picture 9"/>
          <p:cNvPicPr>
            <a:picLocks noChangeAspect="1"/>
          </p:cNvPicPr>
          <p:nvPr/>
        </p:nvPicPr>
        <p:blipFill>
          <a:blip r:embed="rId6"/>
          <a:stretch>
            <a:fillRect/>
          </a:stretch>
        </p:blipFill>
        <p:spPr>
          <a:xfrm>
            <a:off x="992276" y="3187742"/>
            <a:ext cx="2509520" cy="2103120"/>
          </a:xfrm>
          <a:prstGeom prst="rect">
            <a:avLst/>
          </a:prstGeom>
        </p:spPr>
      </p:pic>
    </p:spTree>
    <p:extLst>
      <p:ext uri="{BB962C8B-B14F-4D97-AF65-F5344CB8AC3E}">
        <p14:creationId xmlns:p14="http://schemas.microsoft.com/office/powerpoint/2010/main" val="159531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rmAutofit/>
          </a:bodyPr>
          <a:lstStyle/>
          <a:p>
            <a:r>
              <a:rPr lang="en-US" sz="1800" dirty="0"/>
              <a:t>Takeaways</a:t>
            </a:r>
          </a:p>
        </p:txBody>
      </p:sp>
      <p:sp>
        <p:nvSpPr>
          <p:cNvPr id="3" name="Content Placeholder 2"/>
          <p:cNvSpPr>
            <a:spLocks noGrp="1"/>
          </p:cNvSpPr>
          <p:nvPr>
            <p:ph idx="1"/>
          </p:nvPr>
        </p:nvSpPr>
        <p:spPr>
          <a:xfrm>
            <a:off x="1137138" y="1412634"/>
            <a:ext cx="9202615" cy="3505198"/>
          </a:xfrm>
        </p:spPr>
        <p:txBody>
          <a:bodyPr vert="horz" lIns="0" tIns="0" rIns="0" bIns="0" rtlCol="0" anchor="t" anchorCtr="0">
            <a:noAutofit/>
          </a:bodyPr>
          <a:lstStyle/>
          <a:p>
            <a:pPr marL="457200" indent="-457200">
              <a:lnSpc>
                <a:spcPct val="100000"/>
              </a:lnSpc>
              <a:spcAft>
                <a:spcPts val="1800"/>
              </a:spcAft>
              <a:buFont typeface="Arial" panose="020B0604020202020204" pitchFamily="34" charset="0"/>
              <a:buChar char="•"/>
            </a:pPr>
            <a:r>
              <a:rPr lang="en-US" dirty="0"/>
              <a:t>Modeling may be used to document compliance with the energy code, incentive program participation, and in programs for green buildings such as LEED </a:t>
            </a:r>
          </a:p>
          <a:p>
            <a:pPr marL="457200" indent="-457200">
              <a:lnSpc>
                <a:spcPct val="100000"/>
              </a:lnSpc>
              <a:spcAft>
                <a:spcPts val="1800"/>
              </a:spcAft>
              <a:buFont typeface="Arial" panose="020B0604020202020204" pitchFamily="34" charset="0"/>
              <a:buChar char="•"/>
            </a:pPr>
            <a:r>
              <a:rPr lang="en-US" dirty="0"/>
              <a:t>Modeling is the most effective when used as design optimization tool</a:t>
            </a:r>
          </a:p>
          <a:p>
            <a:pPr marL="457200" indent="-457200">
              <a:lnSpc>
                <a:spcPct val="100000"/>
              </a:lnSpc>
              <a:spcAft>
                <a:spcPts val="1800"/>
              </a:spcAft>
              <a:buFont typeface="Arial" panose="020B0604020202020204" pitchFamily="34" charset="0"/>
              <a:buChar char="•"/>
            </a:pPr>
            <a:r>
              <a:rPr lang="en-US" dirty="0"/>
              <a:t>ASHRAE Standard 209 should be used to communicate the required modeling scope on projects</a:t>
            </a:r>
          </a:p>
          <a:p>
            <a:pPr marL="457200" indent="-457200">
              <a:lnSpc>
                <a:spcPct val="100000"/>
              </a:lnSpc>
              <a:spcAft>
                <a:spcPts val="1800"/>
              </a:spcAft>
              <a:buFont typeface="Arial" panose="020B0604020202020204" pitchFamily="34" charset="0"/>
              <a:buChar char="•"/>
            </a:pPr>
            <a:r>
              <a:rPr lang="en-US" dirty="0"/>
              <a:t>Consumers and design professionals should be educated about the nature of modeled performance</a:t>
            </a:r>
          </a:p>
        </p:txBody>
      </p:sp>
      <p:sp>
        <p:nvSpPr>
          <p:cNvPr id="4" name="Slide Number Placeholder 3"/>
          <p:cNvSpPr>
            <a:spLocks noGrp="1"/>
          </p:cNvSpPr>
          <p:nvPr>
            <p:ph type="sldNum" sz="quarter" idx="12"/>
          </p:nvPr>
        </p:nvSpPr>
        <p:spPr/>
        <p:txBody>
          <a:bodyPr/>
          <a:lstStyle/>
          <a:p>
            <a:fld id="{94108E06-B958-4889-896C-F9C5D1F416DA}" type="slidenum">
              <a:rPr lang="en-US" smtClean="0"/>
              <a:t>44</a:t>
            </a:fld>
            <a:endParaRPr lang="en-US" dirty="0"/>
          </a:p>
        </p:txBody>
      </p:sp>
    </p:spTree>
    <p:extLst>
      <p:ext uri="{BB962C8B-B14F-4D97-AF65-F5344CB8AC3E}">
        <p14:creationId xmlns:p14="http://schemas.microsoft.com/office/powerpoint/2010/main" val="4032140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Financing Opportunities Unlocked through Modeling</a:t>
            </a:r>
          </a:p>
        </p:txBody>
      </p:sp>
    </p:spTree>
    <p:extLst>
      <p:ext uri="{BB962C8B-B14F-4D97-AF65-F5344CB8AC3E}">
        <p14:creationId xmlns:p14="http://schemas.microsoft.com/office/powerpoint/2010/main" val="2438625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2300" y="620816"/>
            <a:ext cx="9753600" cy="944561"/>
          </a:xfrm>
        </p:spPr>
        <p:txBody>
          <a:bodyPr vert="horz" lIns="0" tIns="0" rIns="0" bIns="0" rtlCol="0" anchor="t" anchorCtr="0">
            <a:noAutofit/>
          </a:bodyPr>
          <a:lstStyle/>
          <a:p>
            <a:pPr>
              <a:lnSpc>
                <a:spcPts val="1200"/>
              </a:lnSpc>
            </a:pPr>
            <a:r>
              <a:rPr lang="en-US" sz="1800" b="1" cap="all" dirty="0">
                <a:solidFill>
                  <a:schemeClr val="accent1"/>
                </a:solidFill>
              </a:rPr>
              <a:t>About the Connecticut Green Bank</a:t>
            </a:r>
            <a:br>
              <a:rPr lang="en-US" sz="1800" b="1" cap="all" dirty="0">
                <a:solidFill>
                  <a:schemeClr val="accent1"/>
                </a:solidFill>
              </a:rPr>
            </a:br>
            <a:endParaRPr lang="en-US" sz="1800" b="1" cap="all" dirty="0">
              <a:solidFill>
                <a:schemeClr val="accent1"/>
              </a:solidFill>
            </a:endParaRPr>
          </a:p>
        </p:txBody>
      </p:sp>
      <p:sp>
        <p:nvSpPr>
          <p:cNvPr id="8" name="Rectangle 7"/>
          <p:cNvSpPr/>
          <p:nvPr/>
        </p:nvSpPr>
        <p:spPr>
          <a:xfrm>
            <a:off x="3619500" y="1363088"/>
            <a:ext cx="5562600" cy="1676400"/>
          </a:xfrm>
          <a:prstGeom prst="rect">
            <a:avLst/>
          </a:prstGeom>
          <a:noFill/>
          <a:ln>
            <a:noFill/>
          </a:ln>
          <a:effectLst/>
        </p:spPr>
        <p:txBody>
          <a:bodyPr spcFirstLastPara="0" vert="horz" wrap="square" lIns="91440" tIns="91440" rIns="91440" bIns="91440" numCol="1" spcCol="1270" anchor="ctr" anchorCtr="0">
            <a:noAutofit/>
          </a:bodyPr>
          <a:lstStyle/>
          <a:p>
            <a:pPr algn="r" defTabSz="1066800" eaLnBrk="0" fontAlgn="base" hangingPunct="0">
              <a:lnSpc>
                <a:spcPct val="90000"/>
              </a:lnSpc>
              <a:spcBef>
                <a:spcPct val="0"/>
              </a:spcBef>
              <a:spcAft>
                <a:spcPct val="35000"/>
              </a:spcAft>
              <a:defRPr/>
            </a:pPr>
            <a:endParaRPr lang="en-US" sz="1200" b="1" kern="0" baseline="-25000" dirty="0">
              <a:solidFill>
                <a:srgbClr val="0070C0"/>
              </a:solidFill>
              <a:latin typeface="Calibri" panose="020F0502020204030204" pitchFamily="34" charset="0"/>
            </a:endParaRPr>
          </a:p>
          <a:p>
            <a:pPr defTabSz="1066800" eaLnBrk="0" fontAlgn="base" hangingPunct="0">
              <a:lnSpc>
                <a:spcPts val="2800"/>
              </a:lnSpc>
              <a:spcBef>
                <a:spcPct val="0"/>
              </a:spcBef>
              <a:spcAft>
                <a:spcPct val="35000"/>
              </a:spcAft>
              <a:defRPr/>
            </a:pPr>
            <a:r>
              <a:rPr lang="en-US" sz="3200" kern="0" baseline="-25000" dirty="0">
                <a:solidFill>
                  <a:srgbClr val="015FC7"/>
                </a:solidFill>
                <a:latin typeface="Calibri" panose="020F0502020204030204" pitchFamily="34" charset="0"/>
              </a:rPr>
              <a:t>Support the strategy to achieve </a:t>
            </a:r>
            <a:r>
              <a:rPr lang="en-US" sz="3200" b="1" kern="0" baseline="-25000" dirty="0">
                <a:solidFill>
                  <a:srgbClr val="015FC7"/>
                </a:solidFill>
                <a:latin typeface="Calibri" panose="020F0502020204030204" pitchFamily="34" charset="0"/>
              </a:rPr>
              <a:t>cheaper</a:t>
            </a:r>
            <a:r>
              <a:rPr lang="en-US" sz="3200" kern="0" baseline="-25000" dirty="0">
                <a:solidFill>
                  <a:srgbClr val="015FC7"/>
                </a:solidFill>
                <a:latin typeface="Calibri" panose="020F0502020204030204" pitchFamily="34" charset="0"/>
              </a:rPr>
              <a:t>, </a:t>
            </a:r>
            <a:r>
              <a:rPr lang="en-US" sz="3200" b="1" kern="0" baseline="-25000" dirty="0">
                <a:solidFill>
                  <a:srgbClr val="015FC7"/>
                </a:solidFill>
                <a:latin typeface="Calibri" panose="020F0502020204030204" pitchFamily="34" charset="0"/>
              </a:rPr>
              <a:t>cleaner</a:t>
            </a:r>
            <a:r>
              <a:rPr lang="en-US" sz="3200" kern="0" baseline="-25000" dirty="0">
                <a:solidFill>
                  <a:srgbClr val="015FC7"/>
                </a:solidFill>
                <a:latin typeface="Calibri" panose="020F0502020204030204" pitchFamily="34" charset="0"/>
              </a:rPr>
              <a:t>, and </a:t>
            </a:r>
            <a:r>
              <a:rPr lang="en-US" sz="3200" b="1" kern="0" baseline="-25000" dirty="0">
                <a:solidFill>
                  <a:srgbClr val="015FC7"/>
                </a:solidFill>
                <a:latin typeface="Calibri" panose="020F0502020204030204" pitchFamily="34" charset="0"/>
              </a:rPr>
              <a:t>more reliable </a:t>
            </a:r>
            <a:r>
              <a:rPr lang="en-US" sz="3200" kern="0" baseline="-25000" dirty="0">
                <a:solidFill>
                  <a:srgbClr val="015FC7"/>
                </a:solidFill>
                <a:latin typeface="Calibri" panose="020F0502020204030204" pitchFamily="34" charset="0"/>
              </a:rPr>
              <a:t>sources of energy while </a:t>
            </a:r>
            <a:r>
              <a:rPr lang="en-US" sz="3200" b="1" kern="0" baseline="-25000" dirty="0">
                <a:solidFill>
                  <a:srgbClr val="015FC7"/>
                </a:solidFill>
                <a:latin typeface="Calibri" panose="020F0502020204030204" pitchFamily="34" charset="0"/>
              </a:rPr>
              <a:t>creating</a:t>
            </a:r>
            <a:r>
              <a:rPr lang="en-US" sz="3200" kern="0" baseline="-25000" dirty="0">
                <a:solidFill>
                  <a:srgbClr val="015FC7"/>
                </a:solidFill>
                <a:latin typeface="Calibri" panose="020F0502020204030204" pitchFamily="34" charset="0"/>
              </a:rPr>
              <a:t>  </a:t>
            </a:r>
            <a:r>
              <a:rPr lang="en-US" sz="3200" b="1" kern="0" baseline="-25000" dirty="0">
                <a:solidFill>
                  <a:srgbClr val="015FC7"/>
                </a:solidFill>
                <a:latin typeface="Calibri" panose="020F0502020204030204" pitchFamily="34" charset="0"/>
              </a:rPr>
              <a:t>jobs</a:t>
            </a:r>
            <a:r>
              <a:rPr lang="en-US" sz="3200" kern="0" baseline="-25000" dirty="0">
                <a:solidFill>
                  <a:srgbClr val="015FC7"/>
                </a:solidFill>
                <a:latin typeface="Calibri" panose="020F0502020204030204" pitchFamily="34" charset="0"/>
              </a:rPr>
              <a:t> and supporting </a:t>
            </a:r>
            <a:r>
              <a:rPr lang="en-US" sz="3200" b="1" kern="0" baseline="-25000" dirty="0">
                <a:solidFill>
                  <a:srgbClr val="015FC7"/>
                </a:solidFill>
                <a:latin typeface="Calibri" panose="020F0502020204030204" pitchFamily="34" charset="0"/>
              </a:rPr>
              <a:t>local</a:t>
            </a:r>
            <a:r>
              <a:rPr lang="en-US" sz="3200" kern="0" baseline="-25000" dirty="0">
                <a:solidFill>
                  <a:srgbClr val="015FC7"/>
                </a:solidFill>
                <a:latin typeface="Calibri" panose="020F0502020204030204" pitchFamily="34" charset="0"/>
              </a:rPr>
              <a:t> </a:t>
            </a:r>
            <a:r>
              <a:rPr lang="en-US" sz="3200" b="1" kern="0" baseline="-25000" dirty="0">
                <a:solidFill>
                  <a:srgbClr val="015FC7"/>
                </a:solidFill>
                <a:latin typeface="Calibri" panose="020F0502020204030204" pitchFamily="34" charset="0"/>
              </a:rPr>
              <a:t>economic development</a:t>
            </a:r>
          </a:p>
          <a:p>
            <a:pPr algn="r" defTabSz="1066800" eaLnBrk="0" fontAlgn="base" hangingPunct="0">
              <a:lnSpc>
                <a:spcPct val="90000"/>
              </a:lnSpc>
              <a:spcBef>
                <a:spcPct val="0"/>
              </a:spcBef>
              <a:spcAft>
                <a:spcPct val="35000"/>
              </a:spcAft>
              <a:defRPr/>
            </a:pPr>
            <a:endParaRPr lang="en-US" sz="2400" b="1" kern="0" baseline="-25000" dirty="0">
              <a:solidFill>
                <a:srgbClr val="0070C0"/>
              </a:solidFill>
              <a:latin typeface="Calibri" panose="020F0502020204030204" pitchFamily="34" charset="0"/>
            </a:endParaRPr>
          </a:p>
        </p:txBody>
      </p:sp>
      <p:sp>
        <p:nvSpPr>
          <p:cNvPr id="13" name="Rectangle 12"/>
          <p:cNvSpPr/>
          <p:nvPr/>
        </p:nvSpPr>
        <p:spPr>
          <a:xfrm>
            <a:off x="996008" y="3140730"/>
            <a:ext cx="8033693" cy="72531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342900" indent="-342900" defTabSz="1066800">
              <a:lnSpc>
                <a:spcPct val="90000"/>
              </a:lnSpc>
              <a:spcBef>
                <a:spcPct val="0"/>
              </a:spcBef>
              <a:spcAft>
                <a:spcPct val="35000"/>
              </a:spcAft>
              <a:buFont typeface="Wingdings" panose="05000000000000000000" pitchFamily="2" charset="2"/>
              <a:buChar char="§"/>
            </a:pPr>
            <a:r>
              <a:rPr lang="en-US" sz="1900" b="1" dirty="0">
                <a:solidFill>
                  <a:schemeClr val="tx1"/>
                </a:solidFill>
                <a:latin typeface="Calibri" panose="020F0502020204030204" pitchFamily="34" charset="0"/>
              </a:rPr>
              <a:t>Attract</a:t>
            </a:r>
            <a:r>
              <a:rPr lang="en-US" sz="1900" dirty="0">
                <a:solidFill>
                  <a:schemeClr val="tx1"/>
                </a:solidFill>
                <a:latin typeface="Calibri" panose="020F0502020204030204" pitchFamily="34" charset="0"/>
              </a:rPr>
              <a:t> and </a:t>
            </a:r>
            <a:r>
              <a:rPr lang="en-US" sz="1900" b="1" dirty="0">
                <a:solidFill>
                  <a:schemeClr val="tx1"/>
                </a:solidFill>
                <a:latin typeface="Calibri" panose="020F0502020204030204" pitchFamily="34" charset="0"/>
              </a:rPr>
              <a:t>deploy</a:t>
            </a:r>
            <a:r>
              <a:rPr lang="en-US" sz="1900" dirty="0">
                <a:solidFill>
                  <a:schemeClr val="tx1"/>
                </a:solidFill>
                <a:latin typeface="Calibri" panose="020F0502020204030204" pitchFamily="34" charset="0"/>
              </a:rPr>
              <a:t> </a:t>
            </a:r>
            <a:r>
              <a:rPr lang="en-US" sz="1900" b="1" dirty="0">
                <a:solidFill>
                  <a:schemeClr val="tx1"/>
                </a:solidFill>
                <a:latin typeface="Calibri" panose="020F0502020204030204" pitchFamily="34" charset="0"/>
              </a:rPr>
              <a:t>private capital investment </a:t>
            </a:r>
            <a:r>
              <a:rPr lang="en-US" sz="1900" dirty="0">
                <a:solidFill>
                  <a:schemeClr val="tx1"/>
                </a:solidFill>
                <a:latin typeface="Calibri" panose="020F0502020204030204" pitchFamily="34" charset="0"/>
              </a:rPr>
              <a:t>to finance the </a:t>
            </a:r>
            <a:r>
              <a:rPr lang="en-US" sz="1900" b="1" dirty="0">
                <a:solidFill>
                  <a:schemeClr val="tx1"/>
                </a:solidFill>
                <a:latin typeface="Calibri" panose="020F0502020204030204" pitchFamily="34" charset="0"/>
              </a:rPr>
              <a:t>clean energy policy goals</a:t>
            </a:r>
            <a:r>
              <a:rPr lang="en-US" sz="1900" dirty="0">
                <a:solidFill>
                  <a:schemeClr val="tx1"/>
                </a:solidFill>
                <a:latin typeface="Calibri" panose="020F0502020204030204" pitchFamily="34" charset="0"/>
              </a:rPr>
              <a:t> for Connecticut</a:t>
            </a:r>
          </a:p>
        </p:txBody>
      </p:sp>
      <p:sp>
        <p:nvSpPr>
          <p:cNvPr id="21" name="Rectangle 20"/>
          <p:cNvSpPr/>
          <p:nvPr/>
        </p:nvSpPr>
        <p:spPr>
          <a:xfrm>
            <a:off x="996008" y="3906091"/>
            <a:ext cx="8033692" cy="66527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marL="342900" indent="-342900" defTabSz="1022350">
              <a:lnSpc>
                <a:spcPct val="90000"/>
              </a:lnSpc>
              <a:spcBef>
                <a:spcPct val="0"/>
              </a:spcBef>
              <a:spcAft>
                <a:spcPct val="35000"/>
              </a:spcAft>
              <a:buFont typeface="Wingdings" panose="05000000000000000000" pitchFamily="2" charset="2"/>
              <a:buChar char="§"/>
            </a:pPr>
            <a:r>
              <a:rPr lang="en-US" sz="1900" b="1" dirty="0">
                <a:solidFill>
                  <a:schemeClr val="tx1"/>
                </a:solidFill>
                <a:latin typeface="Calibri" panose="020F0502020204030204" pitchFamily="34" charset="0"/>
              </a:rPr>
              <a:t>Leverage limited public funds </a:t>
            </a:r>
            <a:r>
              <a:rPr lang="en-US" sz="1900" dirty="0">
                <a:solidFill>
                  <a:schemeClr val="tx1"/>
                </a:solidFill>
                <a:latin typeface="Calibri" panose="020F0502020204030204" pitchFamily="34" charset="0"/>
              </a:rPr>
              <a:t>to </a:t>
            </a:r>
            <a:r>
              <a:rPr lang="en-US" sz="1900" b="1" dirty="0">
                <a:solidFill>
                  <a:schemeClr val="tx1"/>
                </a:solidFill>
                <a:latin typeface="Calibri" panose="020F0502020204030204" pitchFamily="34" charset="0"/>
              </a:rPr>
              <a:t>attract multiples of private capital </a:t>
            </a:r>
            <a:r>
              <a:rPr lang="en-US" sz="1900" dirty="0">
                <a:solidFill>
                  <a:schemeClr val="tx1"/>
                </a:solidFill>
                <a:latin typeface="Calibri" panose="020F0502020204030204" pitchFamily="34" charset="0"/>
              </a:rPr>
              <a:t>investment while </a:t>
            </a:r>
            <a:r>
              <a:rPr lang="en-US" sz="1900" b="1" dirty="0">
                <a:solidFill>
                  <a:schemeClr val="tx1"/>
                </a:solidFill>
                <a:latin typeface="Calibri" panose="020F0502020204030204" pitchFamily="34" charset="0"/>
              </a:rPr>
              <a:t>reinvesting public funds over time</a:t>
            </a:r>
          </a:p>
        </p:txBody>
      </p:sp>
      <p:sp>
        <p:nvSpPr>
          <p:cNvPr id="19" name="Rectangle 18"/>
          <p:cNvSpPr/>
          <p:nvPr/>
        </p:nvSpPr>
        <p:spPr>
          <a:xfrm>
            <a:off x="996008" y="4583327"/>
            <a:ext cx="8033692" cy="62848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marL="342900" indent="-342900" defTabSz="1022350">
              <a:lnSpc>
                <a:spcPct val="90000"/>
              </a:lnSpc>
              <a:spcBef>
                <a:spcPct val="0"/>
              </a:spcBef>
              <a:spcAft>
                <a:spcPct val="35000"/>
              </a:spcAft>
              <a:buFont typeface="Wingdings" panose="05000000000000000000" pitchFamily="2" charset="2"/>
              <a:buChar char="§"/>
            </a:pPr>
            <a:r>
              <a:rPr lang="en-US" sz="1900" dirty="0">
                <a:solidFill>
                  <a:schemeClr val="tx1"/>
                </a:solidFill>
                <a:latin typeface="Calibri" panose="020F0502020204030204" pitchFamily="34" charset="0"/>
              </a:rPr>
              <a:t>Develop and implement strategies that </a:t>
            </a:r>
            <a:r>
              <a:rPr lang="en-US" sz="1900" b="1" dirty="0">
                <a:solidFill>
                  <a:schemeClr val="tx1"/>
                </a:solidFill>
                <a:latin typeface="Calibri" panose="020F0502020204030204" pitchFamily="34" charset="0"/>
              </a:rPr>
              <a:t>bring down the cost </a:t>
            </a:r>
            <a:r>
              <a:rPr lang="en-US" sz="1900" dirty="0">
                <a:solidFill>
                  <a:schemeClr val="tx1"/>
                </a:solidFill>
                <a:latin typeface="Calibri" panose="020F0502020204030204" pitchFamily="34" charset="0"/>
              </a:rPr>
              <a:t>of clean energy in order to make it more </a:t>
            </a:r>
            <a:r>
              <a:rPr lang="en-US" sz="1900" b="1" dirty="0">
                <a:solidFill>
                  <a:schemeClr val="tx1"/>
                </a:solidFill>
                <a:latin typeface="Calibri" panose="020F0502020204030204" pitchFamily="34" charset="0"/>
              </a:rPr>
              <a:t>accessible</a:t>
            </a:r>
            <a:r>
              <a:rPr lang="en-US" sz="1900" dirty="0">
                <a:solidFill>
                  <a:schemeClr val="tx1"/>
                </a:solidFill>
                <a:latin typeface="Calibri" panose="020F0502020204030204" pitchFamily="34" charset="0"/>
              </a:rPr>
              <a:t> and </a:t>
            </a:r>
            <a:r>
              <a:rPr lang="en-US" sz="1900" b="1" dirty="0">
                <a:solidFill>
                  <a:schemeClr val="tx1"/>
                </a:solidFill>
                <a:latin typeface="Calibri" panose="020F0502020204030204" pitchFamily="34" charset="0"/>
              </a:rPr>
              <a:t>affordable</a:t>
            </a:r>
            <a:r>
              <a:rPr lang="en-US" sz="1900" dirty="0">
                <a:solidFill>
                  <a:schemeClr val="tx1"/>
                </a:solidFill>
                <a:latin typeface="Calibri" panose="020F0502020204030204" pitchFamily="34" charset="0"/>
              </a:rPr>
              <a:t> to customers</a:t>
            </a:r>
          </a:p>
        </p:txBody>
      </p:sp>
      <p:sp>
        <p:nvSpPr>
          <p:cNvPr id="24" name="Rectangle 23"/>
          <p:cNvSpPr/>
          <p:nvPr/>
        </p:nvSpPr>
        <p:spPr>
          <a:xfrm>
            <a:off x="996007" y="5239078"/>
            <a:ext cx="8033692" cy="64499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marL="342900" indent="-342900" defTabSz="1022350">
              <a:lnSpc>
                <a:spcPct val="90000"/>
              </a:lnSpc>
              <a:spcBef>
                <a:spcPct val="0"/>
              </a:spcBef>
              <a:spcAft>
                <a:spcPct val="35000"/>
              </a:spcAft>
              <a:buFont typeface="Wingdings" panose="05000000000000000000" pitchFamily="2" charset="2"/>
              <a:buChar char="§"/>
            </a:pPr>
            <a:r>
              <a:rPr lang="en-US" sz="1900" dirty="0">
                <a:solidFill>
                  <a:schemeClr val="tx1"/>
                </a:solidFill>
                <a:latin typeface="Calibri" panose="020F0502020204030204" pitchFamily="34" charset="0"/>
              </a:rPr>
              <a:t>Support affordable and healthy homes and businesses in distressed communities </a:t>
            </a:r>
            <a:r>
              <a:rPr lang="en-US" sz="1900" b="1" dirty="0">
                <a:solidFill>
                  <a:schemeClr val="tx1"/>
                </a:solidFill>
                <a:latin typeface="Calibri" panose="020F0502020204030204" pitchFamily="34" charset="0"/>
              </a:rPr>
              <a:t>reduce energy burden </a:t>
            </a:r>
            <a:r>
              <a:rPr lang="en-US" sz="1900" dirty="0">
                <a:solidFill>
                  <a:schemeClr val="tx1"/>
                </a:solidFill>
                <a:latin typeface="Calibri" panose="020F0502020204030204" pitchFamily="34" charset="0"/>
              </a:rPr>
              <a:t>and </a:t>
            </a:r>
            <a:r>
              <a:rPr lang="en-US" sz="1900" b="1" dirty="0">
                <a:solidFill>
                  <a:schemeClr val="tx1"/>
                </a:solidFill>
                <a:latin typeface="Calibri" panose="020F0502020204030204" pitchFamily="34" charset="0"/>
              </a:rPr>
              <a:t>address health &amp; safety</a:t>
            </a:r>
          </a:p>
        </p:txBody>
      </p:sp>
      <p:pic>
        <p:nvPicPr>
          <p:cNvPr id="7" name="Picture 6">
            <a:extLst>
              <a:ext uri="{FF2B5EF4-FFF2-40B4-BE49-F238E27FC236}">
                <a16:creationId xmlns:a16="http://schemas.microsoft.com/office/drawing/2014/main" id="{CB5B59B9-8C9D-43A3-B2C8-110B8F05DF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4901" y="1434665"/>
            <a:ext cx="2356415" cy="1563803"/>
          </a:xfrm>
          <a:prstGeom prst="rect">
            <a:avLst/>
          </a:prstGeom>
        </p:spPr>
      </p:pic>
      <p:sp>
        <p:nvSpPr>
          <p:cNvPr id="11" name="Rectangle 10">
            <a:extLst>
              <a:ext uri="{FF2B5EF4-FFF2-40B4-BE49-F238E27FC236}">
                <a16:creationId xmlns:a16="http://schemas.microsoft.com/office/drawing/2014/main" id="{BFDCC529-895D-41F7-94DB-137ABF65D588}"/>
              </a:ext>
            </a:extLst>
          </p:cNvPr>
          <p:cNvSpPr/>
          <p:nvPr/>
        </p:nvSpPr>
        <p:spPr>
          <a:xfrm>
            <a:off x="1104901" y="1434665"/>
            <a:ext cx="7924800" cy="1563803"/>
          </a:xfrm>
          <a:prstGeom prst="rect">
            <a:avLst/>
          </a:prstGeom>
          <a:noFill/>
          <a:ln>
            <a:solidFill>
              <a:srgbClr val="015F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14" name="Picture 7" descr="CGB Logo horizontal.png">
            <a:extLst>
              <a:ext uri="{FF2B5EF4-FFF2-40B4-BE49-F238E27FC236}">
                <a16:creationId xmlns:a16="http://schemas.microsoft.com/office/drawing/2014/main" id="{1BD91889-3C50-43D0-B704-0F2BD92B612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53612" y="550390"/>
            <a:ext cx="2795252" cy="54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3">
            <a:extLst>
              <a:ext uri="{FF2B5EF4-FFF2-40B4-BE49-F238E27FC236}">
                <a16:creationId xmlns:a16="http://schemas.microsoft.com/office/drawing/2014/main" id="{A888A8AA-1807-4BA2-9AAF-E8B803C94E54}"/>
              </a:ext>
            </a:extLst>
          </p:cNvPr>
          <p:cNvSpPr txBox="1">
            <a:spLocks/>
          </p:cNvSpPr>
          <p:nvPr/>
        </p:nvSpPr>
        <p:spPr>
          <a:xfrm>
            <a:off x="8759952" y="6356350"/>
            <a:ext cx="2743200" cy="365125"/>
          </a:xfrm>
          <a:prstGeom prst="rect">
            <a:avLst/>
          </a:prstGeom>
        </p:spPr>
        <p:txBody>
          <a:bodyPr vert="horz" lIns="0" tIns="0" rIns="0" bIns="0" rtlCol="0" anchor="t" anchorCtr="0">
            <a:noAutofit/>
          </a:bodyPr>
          <a:lstStyle>
            <a:defPPr>
              <a:defRPr lang="en-US"/>
            </a:defPPr>
            <a:lvl1pPr algn="r">
              <a:lnSpc>
                <a:spcPct val="122000"/>
              </a:lnSpc>
              <a:defRPr sz="1200" kern="600" baseline="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108E06-B958-4889-896C-F9C5D1F416DA}" type="slidenum">
              <a:rPr lang="en-US"/>
              <a:pPr/>
              <a:t>46</a:t>
            </a:fld>
            <a:endParaRPr lang="en-US" dirty="0"/>
          </a:p>
        </p:txBody>
      </p:sp>
    </p:spTree>
    <p:extLst>
      <p:ext uri="{BB962C8B-B14F-4D97-AF65-F5344CB8AC3E}">
        <p14:creationId xmlns:p14="http://schemas.microsoft.com/office/powerpoint/2010/main" val="2868457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5F0C9EE0-C2A3-42D0-A570-87E8B2E03C8A}"/>
              </a:ext>
            </a:extLst>
          </p:cNvPr>
          <p:cNvSpPr>
            <a:spLocks noGrp="1"/>
          </p:cNvSpPr>
          <p:nvPr>
            <p:ph type="title"/>
          </p:nvPr>
        </p:nvSpPr>
        <p:spPr>
          <a:xfrm>
            <a:off x="654235" y="438819"/>
            <a:ext cx="10072380" cy="861051"/>
          </a:xfrm>
        </p:spPr>
        <p:txBody>
          <a:bodyPr vert="horz" lIns="0" tIns="0" rIns="0" bIns="0" rtlCol="0" anchor="t" anchorCtr="0">
            <a:noAutofit/>
          </a:bodyPr>
          <a:lstStyle/>
          <a:p>
            <a:pPr>
              <a:lnSpc>
                <a:spcPct val="100000"/>
              </a:lnSpc>
              <a:spcAft>
                <a:spcPts val="300"/>
              </a:spcAft>
            </a:pPr>
            <a:r>
              <a:rPr lang="en-US" sz="1800" b="1" cap="all" dirty="0">
                <a:solidFill>
                  <a:schemeClr val="accent1"/>
                </a:solidFill>
              </a:rPr>
              <a:t>Connecticut programs reward high performance projects</a:t>
            </a:r>
            <a:br>
              <a:rPr lang="en-US" sz="1800" b="1" cap="all" dirty="0">
                <a:solidFill>
                  <a:schemeClr val="accent1"/>
                </a:solidFill>
              </a:rPr>
            </a:br>
            <a:r>
              <a:rPr lang="en-US" sz="1800" b="1" cap="all" dirty="0">
                <a:solidFill>
                  <a:schemeClr val="accent1"/>
                </a:solidFill>
              </a:rPr>
              <a:t>and new construction</a:t>
            </a:r>
          </a:p>
        </p:txBody>
      </p:sp>
      <p:graphicFrame>
        <p:nvGraphicFramePr>
          <p:cNvPr id="9" name="Diagram 8">
            <a:extLst>
              <a:ext uri="{FF2B5EF4-FFF2-40B4-BE49-F238E27FC236}">
                <a16:creationId xmlns:a16="http://schemas.microsoft.com/office/drawing/2014/main" id="{5AFBA1B9-0EB4-4459-BB5C-C756CE6805C2}"/>
              </a:ext>
            </a:extLst>
          </p:cNvPr>
          <p:cNvGraphicFramePr/>
          <p:nvPr>
            <p:extLst>
              <p:ext uri="{D42A27DB-BD31-4B8C-83A1-F6EECF244321}">
                <p14:modId xmlns:p14="http://schemas.microsoft.com/office/powerpoint/2010/main" val="195418092"/>
              </p:ext>
            </p:extLst>
          </p:nvPr>
        </p:nvGraphicFramePr>
        <p:xfrm>
          <a:off x="1552921" y="1607702"/>
          <a:ext cx="7943020" cy="3642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a:extLst>
              <a:ext uri="{FF2B5EF4-FFF2-40B4-BE49-F238E27FC236}">
                <a16:creationId xmlns:a16="http://schemas.microsoft.com/office/drawing/2014/main" id="{9DE4787D-BE5E-4F1D-B8F0-275D509019C9}"/>
              </a:ext>
            </a:extLst>
          </p:cNvPr>
          <p:cNvSpPr txBox="1">
            <a:spLocks/>
          </p:cNvSpPr>
          <p:nvPr/>
        </p:nvSpPr>
        <p:spPr>
          <a:xfrm>
            <a:off x="8759952" y="6356350"/>
            <a:ext cx="2743200" cy="365125"/>
          </a:xfrm>
          <a:prstGeom prst="rect">
            <a:avLst/>
          </a:prstGeom>
        </p:spPr>
        <p:txBody>
          <a:bodyPr vert="horz" lIns="0" tIns="0" rIns="0" bIns="0" rtlCol="0" anchor="t" anchorCtr="0">
            <a:noAutofit/>
          </a:bodyPr>
          <a:lstStyle>
            <a:defPPr>
              <a:defRPr lang="en-US"/>
            </a:defPPr>
            <a:lvl1pPr algn="r">
              <a:lnSpc>
                <a:spcPct val="122000"/>
              </a:lnSpc>
              <a:defRPr sz="1200" kern="600" baseline="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108E06-B958-4889-896C-F9C5D1F416DA}" type="slidenum">
              <a:rPr lang="en-US"/>
              <a:pPr/>
              <a:t>47</a:t>
            </a:fld>
            <a:endParaRPr lang="en-US" dirty="0"/>
          </a:p>
        </p:txBody>
      </p:sp>
    </p:spTree>
    <p:extLst>
      <p:ext uri="{BB962C8B-B14F-4D97-AF65-F5344CB8AC3E}">
        <p14:creationId xmlns:p14="http://schemas.microsoft.com/office/powerpoint/2010/main" val="3273167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430108" cy="158262"/>
          </a:xfrm>
        </p:spPr>
        <p:txBody>
          <a:bodyPr vert="horz" lIns="0" tIns="0" rIns="0" bIns="0" rtlCol="0" anchor="t" anchorCtr="0">
            <a:noAutofit/>
          </a:bodyPr>
          <a:lstStyle/>
          <a:p>
            <a:r>
              <a:rPr lang="en-US" sz="1800" dirty="0"/>
              <a:t>Making the Case for Commercial PACE (C-PACE)</a:t>
            </a:r>
          </a:p>
        </p:txBody>
      </p:sp>
      <p:pic>
        <p:nvPicPr>
          <p:cNvPr id="9" name="Picture 8">
            <a:extLst>
              <a:ext uri="{FF2B5EF4-FFF2-40B4-BE49-F238E27FC236}">
                <a16:creationId xmlns:a16="http://schemas.microsoft.com/office/drawing/2014/main" id="{74762C77-5ED8-4F62-8DF2-B705138E125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628" t="5190" r="4214"/>
          <a:stretch/>
        </p:blipFill>
        <p:spPr>
          <a:xfrm>
            <a:off x="6730999" y="1943100"/>
            <a:ext cx="4635501" cy="3419444"/>
          </a:xfrm>
          <a:prstGeom prst="rect">
            <a:avLst/>
          </a:prstGeom>
        </p:spPr>
      </p:pic>
      <p:sp>
        <p:nvSpPr>
          <p:cNvPr id="11" name="Content Placeholder 12">
            <a:extLst>
              <a:ext uri="{FF2B5EF4-FFF2-40B4-BE49-F238E27FC236}">
                <a16:creationId xmlns:a16="http://schemas.microsoft.com/office/drawing/2014/main" id="{A9DDE50A-F85C-4469-A329-ECBA94CC97B8}"/>
              </a:ext>
            </a:extLst>
          </p:cNvPr>
          <p:cNvSpPr txBox="1">
            <a:spLocks/>
          </p:cNvSpPr>
          <p:nvPr/>
        </p:nvSpPr>
        <p:spPr>
          <a:xfrm>
            <a:off x="1263178" y="1384651"/>
            <a:ext cx="5703244" cy="320148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130969" algn="l"/>
              </a:tabLst>
            </a:pPr>
            <a:r>
              <a:rPr lang="en-US" sz="1800" dirty="0">
                <a:cs typeface="Proxima Nova Thin"/>
              </a:rPr>
              <a:t>Financing clean energy projects through C-PACE can:</a:t>
            </a:r>
          </a:p>
          <a:p>
            <a:pPr>
              <a:tabLst>
                <a:tab pos="130969" algn="l"/>
              </a:tabLst>
            </a:pPr>
            <a:endParaRPr lang="en-US" sz="1800" dirty="0">
              <a:cs typeface="Proxima Nova Thin"/>
            </a:endParaRPr>
          </a:p>
          <a:p>
            <a:pPr marL="342900" lvl="1" indent="-342900" defTabSz="457200">
              <a:spcBef>
                <a:spcPts val="0"/>
              </a:spcBef>
              <a:spcAft>
                <a:spcPts val="600"/>
              </a:spcAft>
              <a:buFont typeface="Wingdings" panose="05000000000000000000" pitchFamily="2" charset="2"/>
              <a:buChar char="§"/>
              <a:tabLst>
                <a:tab pos="130969" algn="l"/>
              </a:tabLst>
            </a:pPr>
            <a:r>
              <a:rPr lang="en-US" sz="1800" dirty="0"/>
              <a:t>Increase asset value</a:t>
            </a:r>
          </a:p>
          <a:p>
            <a:pPr marL="342900" indent="-342900" defTabSz="457200">
              <a:spcBef>
                <a:spcPts val="0"/>
              </a:spcBef>
              <a:spcAft>
                <a:spcPts val="600"/>
              </a:spcAft>
              <a:buFont typeface="Wingdings" panose="05000000000000000000" pitchFamily="2" charset="2"/>
              <a:buChar char="§"/>
              <a:tabLst>
                <a:tab pos="130969" algn="l"/>
              </a:tabLst>
            </a:pPr>
            <a:endParaRPr lang="en-US" sz="1800" dirty="0"/>
          </a:p>
          <a:p>
            <a:pPr marL="342900" lvl="1" indent="-342900" defTabSz="457200">
              <a:spcBef>
                <a:spcPts val="0"/>
              </a:spcBef>
              <a:spcAft>
                <a:spcPts val="600"/>
              </a:spcAft>
              <a:buFont typeface="Wingdings" panose="05000000000000000000" pitchFamily="2" charset="2"/>
              <a:buChar char="§"/>
              <a:tabLst>
                <a:tab pos="130969" algn="l"/>
              </a:tabLst>
            </a:pPr>
            <a:r>
              <a:rPr lang="en-US" sz="1800" dirty="0"/>
              <a:t>Improve free cash flow</a:t>
            </a:r>
          </a:p>
          <a:p>
            <a:pPr marL="342900" indent="-342900" defTabSz="457200">
              <a:spcBef>
                <a:spcPts val="0"/>
              </a:spcBef>
              <a:spcAft>
                <a:spcPts val="600"/>
              </a:spcAft>
              <a:buFont typeface="Wingdings" panose="05000000000000000000" pitchFamily="2" charset="2"/>
              <a:buChar char="§"/>
              <a:tabLst>
                <a:tab pos="130969" algn="l"/>
              </a:tabLst>
            </a:pPr>
            <a:endParaRPr lang="en-US" sz="1800" dirty="0"/>
          </a:p>
          <a:p>
            <a:pPr marL="342900" lvl="1" indent="-342900" defTabSz="457200">
              <a:spcBef>
                <a:spcPts val="0"/>
              </a:spcBef>
              <a:spcAft>
                <a:spcPts val="600"/>
              </a:spcAft>
              <a:buFont typeface="Wingdings" panose="05000000000000000000" pitchFamily="2" charset="2"/>
              <a:buChar char="§"/>
              <a:tabLst>
                <a:tab pos="130969" algn="l"/>
              </a:tabLst>
            </a:pPr>
            <a:r>
              <a:rPr lang="en-US" sz="1800" dirty="0"/>
              <a:t>Preserve cash and credit for core </a:t>
            </a:r>
          </a:p>
          <a:p>
            <a:pPr marL="0" lvl="1" indent="0" defTabSz="457200">
              <a:spcBef>
                <a:spcPts val="0"/>
              </a:spcBef>
              <a:spcAft>
                <a:spcPts val="600"/>
              </a:spcAft>
              <a:buNone/>
              <a:tabLst>
                <a:tab pos="130969" algn="l"/>
              </a:tabLst>
            </a:pPr>
            <a:r>
              <a:rPr lang="en-US" sz="1800" dirty="0"/>
              <a:t>      business investments</a:t>
            </a:r>
          </a:p>
          <a:p>
            <a:pPr marL="342900" lvl="1" indent="-342900" defTabSz="457200">
              <a:spcBef>
                <a:spcPts val="0"/>
              </a:spcBef>
              <a:spcAft>
                <a:spcPts val="600"/>
              </a:spcAft>
              <a:buFont typeface="Wingdings" panose="05000000000000000000" pitchFamily="2" charset="2"/>
              <a:buChar char="§"/>
              <a:tabLst>
                <a:tab pos="130969" algn="l"/>
              </a:tabLst>
            </a:pPr>
            <a:endParaRPr lang="en-US" sz="1800" dirty="0"/>
          </a:p>
          <a:p>
            <a:pPr marL="342900" lvl="1" indent="-342900" defTabSz="457200">
              <a:spcBef>
                <a:spcPts val="0"/>
              </a:spcBef>
              <a:spcAft>
                <a:spcPts val="600"/>
              </a:spcAft>
              <a:buFont typeface="Wingdings" panose="05000000000000000000" pitchFamily="2" charset="2"/>
              <a:buChar char="§"/>
              <a:tabLst>
                <a:tab pos="130969" algn="l"/>
              </a:tabLst>
            </a:pPr>
            <a:r>
              <a:rPr lang="en-US" sz="1800" dirty="0"/>
              <a:t>Solve deferred maintenance needs</a:t>
            </a:r>
          </a:p>
          <a:p>
            <a:pPr marL="800100" lvl="2" indent="-342900" defTabSz="457200">
              <a:spcBef>
                <a:spcPts val="0"/>
              </a:spcBef>
              <a:spcAft>
                <a:spcPts val="600"/>
              </a:spcAft>
              <a:buFont typeface="Wingdings" panose="05000000000000000000" pitchFamily="2" charset="2"/>
              <a:buChar char="§"/>
              <a:tabLst>
                <a:tab pos="130969" algn="l"/>
              </a:tabLst>
            </a:pPr>
            <a:r>
              <a:rPr lang="en-US" sz="1400" dirty="0"/>
              <a:t>For retrofit projects</a:t>
            </a:r>
          </a:p>
          <a:p>
            <a:pPr marL="342900" lvl="1" indent="-342900" defTabSz="457200">
              <a:spcBef>
                <a:spcPts val="0"/>
              </a:spcBef>
              <a:spcAft>
                <a:spcPts val="600"/>
              </a:spcAft>
              <a:buFont typeface="Wingdings" panose="05000000000000000000" pitchFamily="2" charset="2"/>
              <a:buChar char="§"/>
              <a:tabLst>
                <a:tab pos="130969" algn="l"/>
              </a:tabLst>
            </a:pPr>
            <a:endParaRPr lang="en-US" sz="1800" dirty="0"/>
          </a:p>
          <a:p>
            <a:pPr marL="342900" lvl="1" indent="-342900" defTabSz="457200">
              <a:spcBef>
                <a:spcPts val="0"/>
              </a:spcBef>
              <a:spcAft>
                <a:spcPts val="600"/>
              </a:spcAft>
              <a:buFont typeface="Wingdings" panose="05000000000000000000" pitchFamily="2" charset="2"/>
              <a:buChar char="§"/>
              <a:tabLst>
                <a:tab pos="130969" algn="l"/>
              </a:tabLst>
            </a:pPr>
            <a:r>
              <a:rPr lang="en-US" sz="1800" dirty="0"/>
              <a:t>Displace higher cost debt in the capital stack</a:t>
            </a:r>
          </a:p>
          <a:p>
            <a:pPr>
              <a:tabLst>
                <a:tab pos="130969" algn="l"/>
              </a:tabLst>
            </a:pPr>
            <a:endParaRPr lang="en-US" sz="1800" dirty="0">
              <a:cs typeface="Proxima Nova Thin"/>
            </a:endParaRPr>
          </a:p>
          <a:p>
            <a:pPr>
              <a:tabLst>
                <a:tab pos="130969" algn="l"/>
              </a:tabLst>
            </a:pPr>
            <a:endParaRPr lang="en-US" sz="1800" dirty="0">
              <a:cs typeface="Proxima Nova Thin"/>
            </a:endParaRPr>
          </a:p>
          <a:p>
            <a:pPr>
              <a:tabLst>
                <a:tab pos="130969" algn="l"/>
              </a:tabLst>
            </a:pPr>
            <a:endParaRPr lang="en-US" sz="2100" dirty="0">
              <a:latin typeface="+mj-lt"/>
              <a:cs typeface="Proxima Nova Thin"/>
            </a:endParaRPr>
          </a:p>
        </p:txBody>
      </p:sp>
      <p:sp>
        <p:nvSpPr>
          <p:cNvPr id="6" name="Slide Number Placeholder 3">
            <a:extLst>
              <a:ext uri="{FF2B5EF4-FFF2-40B4-BE49-F238E27FC236}">
                <a16:creationId xmlns:a16="http://schemas.microsoft.com/office/drawing/2014/main" id="{7B17B8A5-9EA5-48E1-B3FC-965BE3B7FB90}"/>
              </a:ext>
            </a:extLst>
          </p:cNvPr>
          <p:cNvSpPr txBox="1">
            <a:spLocks/>
          </p:cNvSpPr>
          <p:nvPr/>
        </p:nvSpPr>
        <p:spPr>
          <a:xfrm>
            <a:off x="8759952" y="6356350"/>
            <a:ext cx="2743200" cy="365125"/>
          </a:xfrm>
          <a:prstGeom prst="rect">
            <a:avLst/>
          </a:prstGeom>
        </p:spPr>
        <p:txBody>
          <a:bodyPr vert="horz" lIns="0" tIns="0" rIns="0" bIns="0" rtlCol="0" anchor="t" anchorCtr="0">
            <a:noAutofit/>
          </a:bodyPr>
          <a:lstStyle>
            <a:defPPr>
              <a:defRPr lang="en-US"/>
            </a:defPPr>
            <a:lvl1pPr algn="r">
              <a:lnSpc>
                <a:spcPct val="122000"/>
              </a:lnSpc>
              <a:defRPr sz="1200" kern="600" baseline="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108E06-B958-4889-896C-F9C5D1F416DA}" type="slidenum">
              <a:rPr lang="en-US"/>
              <a:pPr/>
              <a:t>48</a:t>
            </a:fld>
            <a:endParaRPr lang="en-US" dirty="0"/>
          </a:p>
        </p:txBody>
      </p:sp>
    </p:spTree>
    <p:extLst>
      <p:ext uri="{BB962C8B-B14F-4D97-AF65-F5344CB8AC3E}">
        <p14:creationId xmlns:p14="http://schemas.microsoft.com/office/powerpoint/2010/main" val="2662809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3FD0AA-D8CE-4EB8-8800-480BEF765A30}"/>
              </a:ext>
            </a:extLst>
          </p:cNvPr>
          <p:cNvSpPr/>
          <p:nvPr/>
        </p:nvSpPr>
        <p:spPr>
          <a:xfrm>
            <a:off x="1125415" y="656492"/>
            <a:ext cx="9589732" cy="5603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a:extLst>
              <a:ext uri="{FF2B5EF4-FFF2-40B4-BE49-F238E27FC236}">
                <a16:creationId xmlns:a16="http://schemas.microsoft.com/office/drawing/2014/main" id="{5F0C9EE0-C2A3-42D0-A570-87E8B2E03C8A}"/>
              </a:ext>
            </a:extLst>
          </p:cNvPr>
          <p:cNvSpPr>
            <a:spLocks noGrp="1"/>
          </p:cNvSpPr>
          <p:nvPr>
            <p:ph type="title"/>
          </p:nvPr>
        </p:nvSpPr>
        <p:spPr>
          <a:xfrm>
            <a:off x="691663" y="336583"/>
            <a:ext cx="7202810" cy="861051"/>
          </a:xfrm>
        </p:spPr>
        <p:txBody>
          <a:bodyPr vert="horz" lIns="0" tIns="0" rIns="0" bIns="0" rtlCol="0" anchor="t" anchorCtr="0">
            <a:noAutofit/>
          </a:bodyPr>
          <a:lstStyle/>
          <a:p>
            <a:pPr>
              <a:lnSpc>
                <a:spcPts val="1200"/>
              </a:lnSpc>
            </a:pPr>
            <a:r>
              <a:rPr lang="en-US" sz="1800" b="1" cap="all" dirty="0">
                <a:solidFill>
                  <a:schemeClr val="accent1"/>
                </a:solidFill>
              </a:rPr>
              <a:t>C-PACE New Construction </a:t>
            </a:r>
            <a:r>
              <a:rPr lang="en-US" sz="1800" b="1" cap="all" dirty="0" err="1">
                <a:solidFill>
                  <a:schemeClr val="accent1"/>
                </a:solidFill>
              </a:rPr>
              <a:t>ProcesS</a:t>
            </a:r>
            <a:endParaRPr lang="en-US" sz="1800" b="1" cap="all" dirty="0">
              <a:solidFill>
                <a:schemeClr val="accent1"/>
              </a:solidFill>
            </a:endParaRPr>
          </a:p>
        </p:txBody>
      </p:sp>
      <p:pic>
        <p:nvPicPr>
          <p:cNvPr id="29" name="Picture 28">
            <a:extLst>
              <a:ext uri="{FF2B5EF4-FFF2-40B4-BE49-F238E27FC236}">
                <a16:creationId xmlns:a16="http://schemas.microsoft.com/office/drawing/2014/main" id="{1F887444-B4E2-40AC-A3BE-8D3AA2B6A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07" r="50000" b="65331"/>
          <a:stretch>
            <a:fillRect/>
          </a:stretch>
        </p:blipFill>
        <p:spPr bwMode="auto">
          <a:xfrm>
            <a:off x="1352676" y="1153809"/>
            <a:ext cx="3398838"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E5D9B4FF-BEB5-446B-A44D-107640A73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58" t="36671" r="10538" b="19965"/>
          <a:stretch>
            <a:fillRect/>
          </a:stretch>
        </p:blipFill>
        <p:spPr bwMode="auto">
          <a:xfrm>
            <a:off x="4384801" y="1352246"/>
            <a:ext cx="561975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F696503E-3A96-461B-A7CA-F7F396D26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302" t="89339"/>
          <a:stretch>
            <a:fillRect/>
          </a:stretch>
        </p:blipFill>
        <p:spPr bwMode="auto">
          <a:xfrm>
            <a:off x="6315201" y="5098746"/>
            <a:ext cx="36258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Connector: Elbow 31">
            <a:extLst>
              <a:ext uri="{FF2B5EF4-FFF2-40B4-BE49-F238E27FC236}">
                <a16:creationId xmlns:a16="http://schemas.microsoft.com/office/drawing/2014/main" id="{CE41ACFE-24A6-4EF2-8982-EA811AEDCEBB}"/>
              </a:ext>
            </a:extLst>
          </p:cNvPr>
          <p:cNvCxnSpPr>
            <a:cxnSpLocks/>
          </p:cNvCxnSpPr>
          <p:nvPr/>
        </p:nvCxnSpPr>
        <p:spPr>
          <a:xfrm flipV="1">
            <a:off x="2822701" y="1352246"/>
            <a:ext cx="2897188" cy="4205288"/>
          </a:xfrm>
          <a:prstGeom prst="bentConnector3">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F170231-AA93-41DA-927D-7F30D29960C6}"/>
              </a:ext>
            </a:extLst>
          </p:cNvPr>
          <p:cNvCxnSpPr/>
          <p:nvPr/>
        </p:nvCxnSpPr>
        <p:spPr>
          <a:xfrm>
            <a:off x="2838576" y="4828871"/>
            <a:ext cx="0" cy="7286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34" name="Picture 24">
            <a:extLst>
              <a:ext uri="{FF2B5EF4-FFF2-40B4-BE49-F238E27FC236}">
                <a16:creationId xmlns:a16="http://schemas.microsoft.com/office/drawing/2014/main" id="{D310DE31-0B3E-4379-9D28-5BF46FD73B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9176" y="5108271"/>
            <a:ext cx="4318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Star: 5 Points 34">
            <a:extLst>
              <a:ext uri="{FF2B5EF4-FFF2-40B4-BE49-F238E27FC236}">
                <a16:creationId xmlns:a16="http://schemas.microsoft.com/office/drawing/2014/main" id="{D35AE41A-A413-4578-9DDD-EEF18BD52892}"/>
              </a:ext>
            </a:extLst>
          </p:cNvPr>
          <p:cNvSpPr/>
          <p:nvPr/>
        </p:nvSpPr>
        <p:spPr>
          <a:xfrm>
            <a:off x="3741160" y="2423228"/>
            <a:ext cx="182880" cy="182880"/>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6" name="Star: 5 Points 35">
            <a:extLst>
              <a:ext uri="{FF2B5EF4-FFF2-40B4-BE49-F238E27FC236}">
                <a16:creationId xmlns:a16="http://schemas.microsoft.com/office/drawing/2014/main" id="{E2F6E9D2-1FA9-4EC7-AA13-CFEB85CA3335}"/>
              </a:ext>
            </a:extLst>
          </p:cNvPr>
          <p:cNvSpPr/>
          <p:nvPr/>
        </p:nvSpPr>
        <p:spPr>
          <a:xfrm>
            <a:off x="5755253" y="1628154"/>
            <a:ext cx="182880" cy="182880"/>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7" name="Star: 5 Points 36">
            <a:extLst>
              <a:ext uri="{FF2B5EF4-FFF2-40B4-BE49-F238E27FC236}">
                <a16:creationId xmlns:a16="http://schemas.microsoft.com/office/drawing/2014/main" id="{98919295-3EBF-45DD-B75E-D408BC6F3A0E}"/>
              </a:ext>
            </a:extLst>
          </p:cNvPr>
          <p:cNvSpPr/>
          <p:nvPr/>
        </p:nvSpPr>
        <p:spPr>
          <a:xfrm>
            <a:off x="6124586" y="3239986"/>
            <a:ext cx="182880" cy="182880"/>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8" name="Star: 5 Points 37">
            <a:extLst>
              <a:ext uri="{FF2B5EF4-FFF2-40B4-BE49-F238E27FC236}">
                <a16:creationId xmlns:a16="http://schemas.microsoft.com/office/drawing/2014/main" id="{D52CC378-E56C-4B7E-AFA2-3A7344071A01}"/>
              </a:ext>
            </a:extLst>
          </p:cNvPr>
          <p:cNvSpPr/>
          <p:nvPr/>
        </p:nvSpPr>
        <p:spPr>
          <a:xfrm>
            <a:off x="3337369" y="3859031"/>
            <a:ext cx="182880" cy="182880"/>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 name="TextBox 1">
            <a:extLst>
              <a:ext uri="{FF2B5EF4-FFF2-40B4-BE49-F238E27FC236}">
                <a16:creationId xmlns:a16="http://schemas.microsoft.com/office/drawing/2014/main" id="{E5AA8E5C-2229-4E18-84FC-E55788D14E54}"/>
              </a:ext>
            </a:extLst>
          </p:cNvPr>
          <p:cNvSpPr txBox="1"/>
          <p:nvPr/>
        </p:nvSpPr>
        <p:spPr>
          <a:xfrm>
            <a:off x="7604251" y="767108"/>
            <a:ext cx="2336800" cy="1015663"/>
          </a:xfrm>
          <a:prstGeom prst="wedgeRectCallout">
            <a:avLst>
              <a:gd name="adj1" fmla="val -102821"/>
              <a:gd name="adj2" fmla="val 59642"/>
            </a:avLst>
          </a:prstGeom>
          <a:solidFill>
            <a:srgbClr val="32A93A"/>
          </a:solidFill>
        </p:spPr>
        <p:txBody>
          <a:bodyPr wrap="square" lIns="45720" tIns="45720" rIns="45720" bIns="45720" rtlCol="0">
            <a:spAutoFit/>
          </a:bodyPr>
          <a:lstStyle/>
          <a:p>
            <a:r>
              <a:rPr lang="en-US" sz="1200" dirty="0">
                <a:solidFill>
                  <a:schemeClr val="bg1"/>
                </a:solidFill>
              </a:rPr>
              <a:t>On-site generation (e.g. solar) are evaluated separately when determining performance beyond code and total C-PACE eligible financing amount</a:t>
            </a:r>
          </a:p>
        </p:txBody>
      </p:sp>
      <p:sp>
        <p:nvSpPr>
          <p:cNvPr id="40" name="Slide Number Placeholder 3">
            <a:extLst>
              <a:ext uri="{FF2B5EF4-FFF2-40B4-BE49-F238E27FC236}">
                <a16:creationId xmlns:a16="http://schemas.microsoft.com/office/drawing/2014/main" id="{97217382-BC66-4C4F-99F9-F5C357AAC697}"/>
              </a:ext>
            </a:extLst>
          </p:cNvPr>
          <p:cNvSpPr txBox="1">
            <a:spLocks/>
          </p:cNvSpPr>
          <p:nvPr/>
        </p:nvSpPr>
        <p:spPr>
          <a:xfrm>
            <a:off x="8759952" y="6356350"/>
            <a:ext cx="2743200" cy="365125"/>
          </a:xfrm>
          <a:prstGeom prst="rect">
            <a:avLst/>
          </a:prstGeom>
        </p:spPr>
        <p:txBody>
          <a:bodyPr vert="horz" lIns="0" tIns="0" rIns="0" bIns="0" rtlCol="0" anchor="t" anchorCtr="0">
            <a:noAutofit/>
          </a:bodyPr>
          <a:lstStyle>
            <a:defPPr>
              <a:defRPr lang="en-US"/>
            </a:defPPr>
            <a:lvl1pPr algn="r">
              <a:lnSpc>
                <a:spcPct val="122000"/>
              </a:lnSpc>
              <a:defRPr sz="1200" kern="600" baseline="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108E06-B958-4889-896C-F9C5D1F416DA}" type="slidenum">
              <a:rPr lang="en-US"/>
              <a:pPr/>
              <a:t>49</a:t>
            </a:fld>
            <a:endParaRPr lang="en-US" dirty="0"/>
          </a:p>
        </p:txBody>
      </p:sp>
    </p:spTree>
    <p:extLst>
      <p:ext uri="{BB962C8B-B14F-4D97-AF65-F5344CB8AC3E}">
        <p14:creationId xmlns:p14="http://schemas.microsoft.com/office/powerpoint/2010/main" val="393223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0" tIns="0" rIns="0" bIns="0" rtlCol="0" anchor="t" anchorCtr="0">
            <a:noAutofit/>
          </a:bodyPr>
          <a:lstStyle/>
          <a:p>
            <a:r>
              <a:rPr lang="en-US" sz="1800" dirty="0"/>
              <a:t>What is Energy Modeling?</a:t>
            </a:r>
          </a:p>
        </p:txBody>
      </p:sp>
      <p:sp>
        <p:nvSpPr>
          <p:cNvPr id="2" name="Slide Number Placeholder 1"/>
          <p:cNvSpPr>
            <a:spLocks noGrp="1"/>
          </p:cNvSpPr>
          <p:nvPr>
            <p:ph type="sldNum" sz="quarter" idx="12"/>
          </p:nvPr>
        </p:nvSpPr>
        <p:spPr/>
        <p:txBody>
          <a:bodyPr/>
          <a:lstStyle/>
          <a:p>
            <a:fld id="{B23CCABC-6DA4-7C4D-989E-2A57AEA7D1E6}" type="slidenum">
              <a:rPr lang="en-US" smtClean="0">
                <a:solidFill>
                  <a:prstClr val="black">
                    <a:tint val="75000"/>
                  </a:prstClr>
                </a:solidFill>
              </a:rPr>
              <a:pPr/>
              <a:t>5</a:t>
            </a:fld>
            <a:endParaRPr lang="en-US" dirty="0">
              <a:solidFill>
                <a:prstClr val="black">
                  <a:tint val="75000"/>
                </a:prstClr>
              </a:solidFill>
            </a:endParaRPr>
          </a:p>
        </p:txBody>
      </p:sp>
      <p:pic>
        <p:nvPicPr>
          <p:cNvPr id="3" name="Picture 2"/>
          <p:cNvPicPr>
            <a:picLocks noChangeAspect="1"/>
          </p:cNvPicPr>
          <p:nvPr/>
        </p:nvPicPr>
        <p:blipFill>
          <a:blip r:embed="rId3"/>
          <a:stretch>
            <a:fillRect/>
          </a:stretch>
        </p:blipFill>
        <p:spPr>
          <a:xfrm>
            <a:off x="4013872" y="6096873"/>
            <a:ext cx="3467100" cy="265131"/>
          </a:xfrm>
          <a:prstGeom prst="rect">
            <a:avLst/>
          </a:prstGeom>
        </p:spPr>
      </p:pic>
      <p:pic>
        <p:nvPicPr>
          <p:cNvPr id="6" name="Picture 5"/>
          <p:cNvPicPr>
            <a:picLocks noChangeAspect="1"/>
          </p:cNvPicPr>
          <p:nvPr/>
        </p:nvPicPr>
        <p:blipFill>
          <a:blip r:embed="rId4"/>
          <a:stretch>
            <a:fillRect/>
          </a:stretch>
        </p:blipFill>
        <p:spPr>
          <a:xfrm>
            <a:off x="2192216" y="1195323"/>
            <a:ext cx="7110412" cy="4612848"/>
          </a:xfrm>
          <a:prstGeom prst="rect">
            <a:avLst/>
          </a:prstGeom>
        </p:spPr>
      </p:pic>
      <p:sp>
        <p:nvSpPr>
          <p:cNvPr id="7" name="Slide Number Placeholder 1">
            <a:extLst>
              <a:ext uri="{FF2B5EF4-FFF2-40B4-BE49-F238E27FC236}">
                <a16:creationId xmlns:a16="http://schemas.microsoft.com/office/drawing/2014/main" id="{7958FC2C-6A95-494D-A8BE-15A9981B8474}"/>
              </a:ext>
            </a:extLst>
          </p:cNvPr>
          <p:cNvSpPr txBox="1">
            <a:spLocks/>
          </p:cNvSpPr>
          <p:nvPr/>
        </p:nvSpPr>
        <p:spPr>
          <a:xfrm>
            <a:off x="8912352" y="6508750"/>
            <a:ext cx="2743200" cy="365125"/>
          </a:xfrm>
          <a:prstGeom prst="rect">
            <a:avLst/>
          </a:prstGeom>
        </p:spPr>
        <p:txBody>
          <a:bodyPr vert="horz" lIns="0" tIns="0" rIns="0" bIns="0" rtlCol="0" anchor="t" anchorCtr="0">
            <a:noAutofit/>
          </a:bodyPr>
          <a:lstStyle>
            <a:defPPr>
              <a:defRPr lang="en-US"/>
            </a:defPPr>
            <a:lvl1pPr marL="0" algn="r" defTabSz="914400" rtl="0" eaLnBrk="1" latinLnBrk="0" hangingPunct="1">
              <a:lnSpc>
                <a:spcPct val="122000"/>
              </a:lnSpc>
              <a:defRPr sz="1200" kern="6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3CCABC-6DA4-7C4D-989E-2A57AEA7D1E6}"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390861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604B8C-C9C8-4288-8A03-673942A4EB97}"/>
              </a:ext>
            </a:extLst>
          </p:cNvPr>
          <p:cNvPicPr>
            <a:picLocks noChangeAspect="1"/>
          </p:cNvPicPr>
          <p:nvPr/>
        </p:nvPicPr>
        <p:blipFill>
          <a:blip r:embed="rId3"/>
          <a:stretch>
            <a:fillRect/>
          </a:stretch>
        </p:blipFill>
        <p:spPr>
          <a:xfrm>
            <a:off x="1983248" y="3512237"/>
            <a:ext cx="8166890" cy="1768787"/>
          </a:xfrm>
          <a:prstGeom prst="rect">
            <a:avLst/>
          </a:prstGeom>
        </p:spPr>
      </p:pic>
      <p:pic>
        <p:nvPicPr>
          <p:cNvPr id="3" name="Picture 2">
            <a:extLst>
              <a:ext uri="{FF2B5EF4-FFF2-40B4-BE49-F238E27FC236}">
                <a16:creationId xmlns:a16="http://schemas.microsoft.com/office/drawing/2014/main" id="{81771B4B-0106-4AC3-A462-29ADD86DA516}"/>
              </a:ext>
            </a:extLst>
          </p:cNvPr>
          <p:cNvPicPr>
            <a:picLocks noChangeAspect="1"/>
          </p:cNvPicPr>
          <p:nvPr/>
        </p:nvPicPr>
        <p:blipFill>
          <a:blip r:embed="rId4"/>
          <a:stretch>
            <a:fillRect/>
          </a:stretch>
        </p:blipFill>
        <p:spPr>
          <a:xfrm>
            <a:off x="1977550" y="1421959"/>
            <a:ext cx="8127467" cy="1765836"/>
          </a:xfrm>
          <a:prstGeom prst="rect">
            <a:avLst/>
          </a:prstGeom>
        </p:spPr>
      </p:pic>
      <p:sp>
        <p:nvSpPr>
          <p:cNvPr id="70658" name="Title 1"/>
          <p:cNvSpPr>
            <a:spLocks noGrp="1"/>
          </p:cNvSpPr>
          <p:nvPr>
            <p:ph type="title"/>
          </p:nvPr>
        </p:nvSpPr>
        <p:spPr>
          <a:xfrm>
            <a:off x="685799" y="685799"/>
            <a:ext cx="8166890" cy="293875"/>
          </a:xfrm>
        </p:spPr>
        <p:txBody>
          <a:bodyPr vert="horz" lIns="0" tIns="0" rIns="0" bIns="0" rtlCol="0" anchor="t" anchorCtr="0">
            <a:noAutofit/>
          </a:bodyPr>
          <a:lstStyle/>
          <a:p>
            <a:r>
              <a:rPr lang="en-US" altLang="en-US" sz="1800" dirty="0"/>
              <a:t>GREEN BANK Multifamily Pre-development Loan Programs</a:t>
            </a:r>
          </a:p>
        </p:txBody>
      </p:sp>
      <p:sp>
        <p:nvSpPr>
          <p:cNvPr id="2" name="Slide Number Placeholder 1"/>
          <p:cNvSpPr>
            <a:spLocks noGrp="1"/>
          </p:cNvSpPr>
          <p:nvPr>
            <p:ph type="sldNum" sz="quarter" idx="12"/>
          </p:nvPr>
        </p:nvSpPr>
        <p:spPr/>
        <p:txBody>
          <a:bodyPr/>
          <a:lstStyle/>
          <a:p>
            <a:fld id="{8635F78A-E13B-774D-ADB8-E6F6A9A5D201}" type="slidenum">
              <a:rPr lang="en-US" smtClean="0"/>
              <a:pPr/>
              <a:t>50</a:t>
            </a:fld>
            <a:endParaRPr lang="en-US"/>
          </a:p>
        </p:txBody>
      </p:sp>
      <p:sp>
        <p:nvSpPr>
          <p:cNvPr id="30" name="TextBox 29"/>
          <p:cNvSpPr txBox="1"/>
          <p:nvPr/>
        </p:nvSpPr>
        <p:spPr>
          <a:xfrm>
            <a:off x="3922610" y="4019139"/>
            <a:ext cx="4288166" cy="1261884"/>
          </a:xfrm>
          <a:prstGeom prst="rect">
            <a:avLst/>
          </a:prstGeom>
          <a:noFill/>
        </p:spPr>
        <p:txBody>
          <a:bodyPr wrap="square" lIns="0" tIns="0" rIns="0" bIns="0" rtlCol="0">
            <a:spAutoFit/>
          </a:bodyPr>
          <a:lstStyle/>
          <a:p>
            <a:pPr fontAlgn="t"/>
            <a:r>
              <a:rPr lang="en-US" sz="1400" dirty="0">
                <a:solidFill>
                  <a:srgbClr val="FFFFFF"/>
                </a:solidFill>
              </a:rPr>
              <a:t>Pre-development</a:t>
            </a:r>
          </a:p>
          <a:p>
            <a:pPr fontAlgn="t"/>
            <a:r>
              <a:rPr lang="en-US" sz="1400" dirty="0">
                <a:solidFill>
                  <a:srgbClr val="FFFFFF"/>
                </a:solidFill>
              </a:rPr>
              <a:t>Affordable properties 1.99%; </a:t>
            </a:r>
          </a:p>
          <a:p>
            <a:pPr fontAlgn="t"/>
            <a:r>
              <a:rPr lang="en-US" sz="1400" dirty="0">
                <a:solidFill>
                  <a:srgbClr val="FFFFFF"/>
                </a:solidFill>
              </a:rPr>
              <a:t>Market-rate properties 3.99%</a:t>
            </a:r>
          </a:p>
          <a:p>
            <a:pPr fontAlgn="t"/>
            <a:r>
              <a:rPr lang="en-US" sz="1400" dirty="0">
                <a:solidFill>
                  <a:srgbClr val="FFFFFF"/>
                </a:solidFill>
              </a:rPr>
              <a:t>Client pays 25%; program loans 75%</a:t>
            </a:r>
          </a:p>
          <a:p>
            <a:pPr fontAlgn="t"/>
            <a:r>
              <a:rPr lang="en-US" sz="1400" dirty="0">
                <a:solidFill>
                  <a:srgbClr val="FFFFFF"/>
                </a:solidFill>
              </a:rPr>
              <a:t>Funds technical assistance by New Ecology, Inc</a:t>
            </a:r>
            <a:r>
              <a:rPr lang="en-US" sz="1200" dirty="0">
                <a:solidFill>
                  <a:srgbClr val="FFFFFF"/>
                </a:solidFill>
              </a:rPr>
              <a:t>.</a:t>
            </a:r>
          </a:p>
          <a:p>
            <a:endParaRPr lang="en-US" sz="1200" dirty="0">
              <a:solidFill>
                <a:srgbClr val="FFFFFF"/>
              </a:solidFill>
            </a:endParaRPr>
          </a:p>
        </p:txBody>
      </p:sp>
      <p:sp>
        <p:nvSpPr>
          <p:cNvPr id="31" name="TextBox 30"/>
          <p:cNvSpPr txBox="1"/>
          <p:nvPr/>
        </p:nvSpPr>
        <p:spPr>
          <a:xfrm>
            <a:off x="2321751" y="4019139"/>
            <a:ext cx="1700411" cy="861774"/>
          </a:xfrm>
          <a:prstGeom prst="rect">
            <a:avLst/>
          </a:prstGeom>
          <a:noFill/>
        </p:spPr>
        <p:txBody>
          <a:bodyPr wrap="square" lIns="0" tIns="0" rIns="0" bIns="0" rtlCol="0">
            <a:spAutoFit/>
          </a:bodyPr>
          <a:lstStyle/>
          <a:p>
            <a:pPr fontAlgn="t"/>
            <a:r>
              <a:rPr lang="en-US" sz="1400" b="1" dirty="0">
                <a:solidFill>
                  <a:srgbClr val="FFFFFF"/>
                </a:solidFill>
              </a:rPr>
              <a:t>Type</a:t>
            </a:r>
          </a:p>
          <a:p>
            <a:pPr fontAlgn="t"/>
            <a:r>
              <a:rPr lang="en-US" sz="1400" b="1" dirty="0">
                <a:solidFill>
                  <a:srgbClr val="FFFFFF"/>
                </a:solidFill>
              </a:rPr>
              <a:t>Rate</a:t>
            </a:r>
          </a:p>
          <a:p>
            <a:pPr fontAlgn="t"/>
            <a:endParaRPr lang="en-US" sz="1400" b="1" dirty="0">
              <a:solidFill>
                <a:srgbClr val="FFFFFF"/>
              </a:solidFill>
            </a:endParaRPr>
          </a:p>
          <a:p>
            <a:pPr fontAlgn="t"/>
            <a:r>
              <a:rPr lang="en-US" sz="1400" b="1" dirty="0">
                <a:solidFill>
                  <a:srgbClr val="FFFFFF"/>
                </a:solidFill>
              </a:rPr>
              <a:t>Loan Process</a:t>
            </a:r>
          </a:p>
        </p:txBody>
      </p:sp>
      <p:sp>
        <p:nvSpPr>
          <p:cNvPr id="32" name="TextBox 31"/>
          <p:cNvSpPr txBox="1"/>
          <p:nvPr/>
        </p:nvSpPr>
        <p:spPr>
          <a:xfrm>
            <a:off x="3935276" y="1981268"/>
            <a:ext cx="3625621" cy="1261884"/>
          </a:xfrm>
          <a:prstGeom prst="rect">
            <a:avLst/>
          </a:prstGeom>
          <a:noFill/>
        </p:spPr>
        <p:txBody>
          <a:bodyPr wrap="square" lIns="0" tIns="0" rIns="0" bIns="0" rtlCol="0">
            <a:spAutoFit/>
          </a:bodyPr>
          <a:lstStyle/>
          <a:p>
            <a:pPr fontAlgn="t"/>
            <a:r>
              <a:rPr lang="en-US" sz="1400" dirty="0">
                <a:solidFill>
                  <a:srgbClr val="FFFFFF"/>
                </a:solidFill>
              </a:rPr>
              <a:t>Pre-development</a:t>
            </a:r>
          </a:p>
          <a:p>
            <a:pPr fontAlgn="t"/>
            <a:r>
              <a:rPr lang="en-US" sz="1400" dirty="0">
                <a:solidFill>
                  <a:srgbClr val="FFFFFF"/>
                </a:solidFill>
              </a:rPr>
              <a:t>Affordable properties 1.99%; </a:t>
            </a:r>
          </a:p>
          <a:p>
            <a:pPr fontAlgn="t"/>
            <a:r>
              <a:rPr lang="en-US" sz="1400" dirty="0">
                <a:solidFill>
                  <a:srgbClr val="FFFFFF"/>
                </a:solidFill>
              </a:rPr>
              <a:t>Market-rate properties 3.99%</a:t>
            </a:r>
          </a:p>
          <a:p>
            <a:pPr fontAlgn="t"/>
            <a:r>
              <a:rPr lang="en-US" sz="1400" dirty="0">
                <a:solidFill>
                  <a:srgbClr val="FFFFFF"/>
                </a:solidFill>
              </a:rPr>
              <a:t>Client pays 25%; program loans 75%</a:t>
            </a:r>
          </a:p>
          <a:p>
            <a:pPr fontAlgn="t"/>
            <a:r>
              <a:rPr lang="en-US" sz="1400" dirty="0">
                <a:solidFill>
                  <a:srgbClr val="FFFFFF"/>
                </a:solidFill>
              </a:rPr>
              <a:t>Owners select their own energy professionals</a:t>
            </a:r>
          </a:p>
          <a:p>
            <a:endParaRPr lang="en-US" sz="1200" dirty="0">
              <a:solidFill>
                <a:srgbClr val="FFFFFF"/>
              </a:solidFill>
            </a:endParaRPr>
          </a:p>
        </p:txBody>
      </p:sp>
      <p:sp>
        <p:nvSpPr>
          <p:cNvPr id="33" name="TextBox 32"/>
          <p:cNvSpPr txBox="1"/>
          <p:nvPr/>
        </p:nvSpPr>
        <p:spPr>
          <a:xfrm>
            <a:off x="2321750" y="1984771"/>
            <a:ext cx="1951512" cy="861774"/>
          </a:xfrm>
          <a:prstGeom prst="rect">
            <a:avLst/>
          </a:prstGeom>
          <a:noFill/>
        </p:spPr>
        <p:txBody>
          <a:bodyPr wrap="square" lIns="0" tIns="0" rIns="0" bIns="0" rtlCol="0">
            <a:spAutoFit/>
          </a:bodyPr>
          <a:lstStyle/>
          <a:p>
            <a:pPr fontAlgn="t"/>
            <a:r>
              <a:rPr lang="en-US" sz="1400" b="1" dirty="0">
                <a:solidFill>
                  <a:srgbClr val="FFFFFF"/>
                </a:solidFill>
              </a:rPr>
              <a:t>Type</a:t>
            </a:r>
          </a:p>
          <a:p>
            <a:pPr fontAlgn="t"/>
            <a:r>
              <a:rPr lang="en-US" sz="1400" b="1" dirty="0">
                <a:solidFill>
                  <a:srgbClr val="FFFFFF"/>
                </a:solidFill>
              </a:rPr>
              <a:t>Rate</a:t>
            </a:r>
          </a:p>
          <a:p>
            <a:pPr fontAlgn="t"/>
            <a:endParaRPr lang="en-US" sz="1400" b="1" dirty="0">
              <a:solidFill>
                <a:srgbClr val="FFFFFF"/>
              </a:solidFill>
            </a:endParaRPr>
          </a:p>
          <a:p>
            <a:pPr fontAlgn="t"/>
            <a:r>
              <a:rPr lang="en-US" sz="1400" b="1" dirty="0">
                <a:solidFill>
                  <a:srgbClr val="FFFFFF"/>
                </a:solidFill>
              </a:rPr>
              <a:t>Loan Process</a:t>
            </a:r>
          </a:p>
        </p:txBody>
      </p:sp>
      <p:sp>
        <p:nvSpPr>
          <p:cNvPr id="5" name="TextBox 4">
            <a:extLst>
              <a:ext uri="{FF2B5EF4-FFF2-40B4-BE49-F238E27FC236}">
                <a16:creationId xmlns:a16="http://schemas.microsoft.com/office/drawing/2014/main" id="{FFCF4408-F88C-494A-BFC8-C28E3C00ED66}"/>
              </a:ext>
            </a:extLst>
          </p:cNvPr>
          <p:cNvSpPr txBox="1"/>
          <p:nvPr/>
        </p:nvSpPr>
        <p:spPr>
          <a:xfrm>
            <a:off x="2321750" y="1508208"/>
            <a:ext cx="4008712" cy="369332"/>
          </a:xfrm>
          <a:prstGeom prst="rect">
            <a:avLst/>
          </a:prstGeom>
          <a:noFill/>
        </p:spPr>
        <p:txBody>
          <a:bodyPr wrap="square" lIns="0" tIns="0" rIns="0" bIns="0" rtlCol="0">
            <a:spAutoFit/>
          </a:bodyPr>
          <a:lstStyle/>
          <a:p>
            <a:r>
              <a:rPr lang="en-US" sz="2400" dirty="0">
                <a:solidFill>
                  <a:schemeClr val="bg1"/>
                </a:solidFill>
              </a:rPr>
              <a:t>Navigator Loan Program</a:t>
            </a:r>
          </a:p>
        </p:txBody>
      </p:sp>
      <p:sp>
        <p:nvSpPr>
          <p:cNvPr id="19" name="TextBox 18">
            <a:extLst>
              <a:ext uri="{FF2B5EF4-FFF2-40B4-BE49-F238E27FC236}">
                <a16:creationId xmlns:a16="http://schemas.microsoft.com/office/drawing/2014/main" id="{C52C24C3-AA34-4B05-AB91-6EC222255BC0}"/>
              </a:ext>
            </a:extLst>
          </p:cNvPr>
          <p:cNvSpPr txBox="1"/>
          <p:nvPr/>
        </p:nvSpPr>
        <p:spPr>
          <a:xfrm>
            <a:off x="2268906" y="3543976"/>
            <a:ext cx="4008712" cy="369332"/>
          </a:xfrm>
          <a:prstGeom prst="rect">
            <a:avLst/>
          </a:prstGeom>
          <a:noFill/>
        </p:spPr>
        <p:txBody>
          <a:bodyPr wrap="square" lIns="0" tIns="0" rIns="0" bIns="0" rtlCol="0">
            <a:spAutoFit/>
          </a:bodyPr>
          <a:lstStyle/>
          <a:p>
            <a:r>
              <a:rPr lang="en-US" sz="2400" dirty="0">
                <a:solidFill>
                  <a:schemeClr val="bg1"/>
                </a:solidFill>
              </a:rPr>
              <a:t>Sherpa Loan Program</a:t>
            </a:r>
          </a:p>
        </p:txBody>
      </p:sp>
      <p:cxnSp>
        <p:nvCxnSpPr>
          <p:cNvPr id="7" name="Straight Connector 6">
            <a:extLst>
              <a:ext uri="{FF2B5EF4-FFF2-40B4-BE49-F238E27FC236}">
                <a16:creationId xmlns:a16="http://schemas.microsoft.com/office/drawing/2014/main" id="{790FEA7F-03D9-4DA0-8F00-8DC89215E62F}"/>
              </a:ext>
            </a:extLst>
          </p:cNvPr>
          <p:cNvCxnSpPr/>
          <p:nvPr/>
        </p:nvCxnSpPr>
        <p:spPr>
          <a:xfrm>
            <a:off x="2014112" y="3945048"/>
            <a:ext cx="8090904" cy="56910"/>
          </a:xfrm>
          <a:prstGeom prst="line">
            <a:avLst/>
          </a:prstGeom>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a16="http://schemas.microsoft.com/office/drawing/2014/main" id="{AF2FDFD6-A1D1-4DC4-B8E0-B44FCAB530FE}"/>
              </a:ext>
            </a:extLst>
          </p:cNvPr>
          <p:cNvSpPr txBox="1"/>
          <p:nvPr/>
        </p:nvSpPr>
        <p:spPr>
          <a:xfrm>
            <a:off x="2014112" y="5459439"/>
            <a:ext cx="7760590" cy="553998"/>
          </a:xfrm>
          <a:prstGeom prst="rect">
            <a:avLst/>
          </a:prstGeom>
          <a:noFill/>
        </p:spPr>
        <p:txBody>
          <a:bodyPr wrap="square" lIns="0" tIns="0" rIns="0" bIns="0" rtlCol="0">
            <a:spAutoFit/>
          </a:bodyPr>
          <a:lstStyle/>
          <a:p>
            <a:r>
              <a:rPr lang="en-US" dirty="0"/>
              <a:t>To fund </a:t>
            </a:r>
            <a:r>
              <a:rPr lang="en-US" b="1" u="sng" dirty="0"/>
              <a:t>energy-related</a:t>
            </a:r>
            <a:r>
              <a:rPr lang="en-US" dirty="0"/>
              <a:t> assessments, audits, and design.  </a:t>
            </a:r>
          </a:p>
          <a:p>
            <a:r>
              <a:rPr lang="en-US" dirty="0"/>
              <a:t>Passive House </a:t>
            </a:r>
            <a:r>
              <a:rPr lang="en-US" dirty="0">
                <a:sym typeface="Wingdings" panose="05000000000000000000" pitchFamily="2" charset="2"/>
              </a:rPr>
              <a:t> ability to fund more $$$</a:t>
            </a:r>
            <a:endParaRPr lang="en-US" dirty="0"/>
          </a:p>
        </p:txBody>
      </p:sp>
    </p:spTree>
    <p:extLst>
      <p:ext uri="{BB962C8B-B14F-4D97-AF65-F5344CB8AC3E}">
        <p14:creationId xmlns:p14="http://schemas.microsoft.com/office/powerpoint/2010/main" val="193603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5F0C9EE0-C2A3-42D0-A570-87E8B2E03C8A}"/>
              </a:ext>
            </a:extLst>
          </p:cNvPr>
          <p:cNvSpPr>
            <a:spLocks noGrp="1"/>
          </p:cNvSpPr>
          <p:nvPr>
            <p:ph type="title"/>
          </p:nvPr>
        </p:nvSpPr>
        <p:spPr>
          <a:xfrm>
            <a:off x="687090" y="505184"/>
            <a:ext cx="8609309" cy="861051"/>
          </a:xfrm>
        </p:spPr>
        <p:txBody>
          <a:bodyPr vert="horz" lIns="0" tIns="0" rIns="0" bIns="0" rtlCol="0" anchor="t" anchorCtr="0">
            <a:noAutofit/>
          </a:bodyPr>
          <a:lstStyle/>
          <a:p>
            <a:pPr>
              <a:lnSpc>
                <a:spcPts val="1200"/>
              </a:lnSpc>
            </a:pPr>
            <a:r>
              <a:rPr lang="en-US" sz="1800" b="1" cap="all" dirty="0">
                <a:solidFill>
                  <a:schemeClr val="accent1"/>
                </a:solidFill>
              </a:rPr>
              <a:t>Completing or Improving the Capital Stack with C-PACE</a:t>
            </a:r>
          </a:p>
        </p:txBody>
      </p:sp>
      <p:pic>
        <p:nvPicPr>
          <p:cNvPr id="3" name="Picture 2">
            <a:extLst>
              <a:ext uri="{FF2B5EF4-FFF2-40B4-BE49-F238E27FC236}">
                <a16:creationId xmlns:a16="http://schemas.microsoft.com/office/drawing/2014/main" id="{877FC4B8-ED86-4979-8841-74B4D3CF7A4B}"/>
              </a:ext>
            </a:extLst>
          </p:cNvPr>
          <p:cNvPicPr>
            <a:picLocks noChangeAspect="1"/>
          </p:cNvPicPr>
          <p:nvPr/>
        </p:nvPicPr>
        <p:blipFill>
          <a:blip r:embed="rId3"/>
          <a:stretch>
            <a:fillRect/>
          </a:stretch>
        </p:blipFill>
        <p:spPr>
          <a:xfrm>
            <a:off x="2145323" y="933858"/>
            <a:ext cx="7719717" cy="4733580"/>
          </a:xfrm>
          <a:prstGeom prst="rect">
            <a:avLst/>
          </a:prstGeom>
        </p:spPr>
      </p:pic>
      <p:pic>
        <p:nvPicPr>
          <p:cNvPr id="2" name="Picture 1">
            <a:extLst>
              <a:ext uri="{FF2B5EF4-FFF2-40B4-BE49-F238E27FC236}">
                <a16:creationId xmlns:a16="http://schemas.microsoft.com/office/drawing/2014/main" id="{AEC73418-3EF4-4CAF-AEBA-613DB344F02F}"/>
              </a:ext>
            </a:extLst>
          </p:cNvPr>
          <p:cNvPicPr>
            <a:picLocks noChangeAspect="1"/>
          </p:cNvPicPr>
          <p:nvPr/>
        </p:nvPicPr>
        <p:blipFill>
          <a:blip r:embed="rId4"/>
          <a:stretch>
            <a:fillRect/>
          </a:stretch>
        </p:blipFill>
        <p:spPr>
          <a:xfrm>
            <a:off x="3984512" y="5828935"/>
            <a:ext cx="4222976" cy="883502"/>
          </a:xfrm>
          <a:prstGeom prst="rect">
            <a:avLst/>
          </a:prstGeom>
        </p:spPr>
      </p:pic>
      <p:sp>
        <p:nvSpPr>
          <p:cNvPr id="7" name="Slide Number Placeholder 3">
            <a:extLst>
              <a:ext uri="{FF2B5EF4-FFF2-40B4-BE49-F238E27FC236}">
                <a16:creationId xmlns:a16="http://schemas.microsoft.com/office/drawing/2014/main" id="{5E375C35-DB37-40F6-9A5E-C77804B11B01}"/>
              </a:ext>
            </a:extLst>
          </p:cNvPr>
          <p:cNvSpPr txBox="1">
            <a:spLocks/>
          </p:cNvSpPr>
          <p:nvPr/>
        </p:nvSpPr>
        <p:spPr>
          <a:xfrm>
            <a:off x="8759952" y="6356350"/>
            <a:ext cx="2743200" cy="365125"/>
          </a:xfrm>
          <a:prstGeom prst="rect">
            <a:avLst/>
          </a:prstGeom>
        </p:spPr>
        <p:txBody>
          <a:bodyPr vert="horz" lIns="0" tIns="0" rIns="0" bIns="0" rtlCol="0" anchor="t" anchorCtr="0">
            <a:noAutofit/>
          </a:bodyPr>
          <a:lstStyle>
            <a:defPPr>
              <a:defRPr lang="en-US"/>
            </a:defPPr>
            <a:lvl1pPr algn="r">
              <a:lnSpc>
                <a:spcPct val="122000"/>
              </a:lnSpc>
              <a:defRPr sz="1200" kern="600" baseline="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108E06-B958-4889-896C-F9C5D1F416DA}" type="slidenum">
              <a:rPr lang="en-US"/>
              <a:pPr/>
              <a:t>51</a:t>
            </a:fld>
            <a:endParaRPr lang="en-US" dirty="0"/>
          </a:p>
        </p:txBody>
      </p:sp>
    </p:spTree>
    <p:extLst>
      <p:ext uri="{BB962C8B-B14F-4D97-AF65-F5344CB8AC3E}">
        <p14:creationId xmlns:p14="http://schemas.microsoft.com/office/powerpoint/2010/main" val="1619158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1800" dirty="0"/>
              <a:t>Connecticut Utility Incentives</a:t>
            </a:r>
          </a:p>
        </p:txBody>
      </p:sp>
      <p:sp>
        <p:nvSpPr>
          <p:cNvPr id="3" name="Rectangle 2">
            <a:extLst>
              <a:ext uri="{FF2B5EF4-FFF2-40B4-BE49-F238E27FC236}">
                <a16:creationId xmlns:a16="http://schemas.microsoft.com/office/drawing/2014/main" id="{BFC2999F-0F8A-4A06-BA09-5C36B3C189B6}"/>
              </a:ext>
            </a:extLst>
          </p:cNvPr>
          <p:cNvSpPr/>
          <p:nvPr/>
        </p:nvSpPr>
        <p:spPr>
          <a:xfrm>
            <a:off x="2505728" y="1330707"/>
            <a:ext cx="6658762" cy="1077218"/>
          </a:xfrm>
          <a:prstGeom prst="rect">
            <a:avLst/>
          </a:prstGeom>
          <a:solidFill>
            <a:srgbClr val="232279"/>
          </a:solidFill>
        </p:spPr>
        <p:txBody>
          <a:bodyPr wrap="square">
            <a:spAutoFit/>
          </a:bodyPr>
          <a:lstStyle/>
          <a:p>
            <a:pPr algn="ctr"/>
            <a:r>
              <a:rPr lang="en-US" sz="1600" dirty="0">
                <a:solidFill>
                  <a:schemeClr val="bg1"/>
                </a:solidFill>
              </a:rPr>
              <a:t>For the latest information regarding </a:t>
            </a:r>
            <a:r>
              <a:rPr lang="en-US" sz="1600">
                <a:solidFill>
                  <a:schemeClr val="bg1"/>
                </a:solidFill>
              </a:rPr>
              <a:t>new construction incentives </a:t>
            </a:r>
            <a:r>
              <a:rPr lang="en-US" sz="1600" dirty="0">
                <a:solidFill>
                  <a:schemeClr val="bg1"/>
                </a:solidFill>
              </a:rPr>
              <a:t>and availability from Eversource and United Illuminating visit</a:t>
            </a:r>
            <a:r>
              <a:rPr lang="en-US" sz="2400" dirty="0">
                <a:solidFill>
                  <a:schemeClr val="bg1"/>
                </a:solidFill>
              </a:rPr>
              <a:t> EnergizeCT.com/EnergyConsciousBlueprint</a:t>
            </a:r>
          </a:p>
        </p:txBody>
      </p:sp>
      <p:graphicFrame>
        <p:nvGraphicFramePr>
          <p:cNvPr id="8" name="Content Placeholder 4">
            <a:extLst>
              <a:ext uri="{FF2B5EF4-FFF2-40B4-BE49-F238E27FC236}">
                <a16:creationId xmlns:a16="http://schemas.microsoft.com/office/drawing/2014/main" id="{53A076F4-52E3-4E9A-93F0-5729F7F29930}"/>
              </a:ext>
            </a:extLst>
          </p:cNvPr>
          <p:cNvGraphicFramePr>
            <a:graphicFrameLocks noGrp="1"/>
          </p:cNvGraphicFramePr>
          <p:nvPr>
            <p:ph idx="1"/>
            <p:extLst>
              <p:ext uri="{D42A27DB-BD31-4B8C-83A1-F6EECF244321}">
                <p14:modId xmlns:p14="http://schemas.microsoft.com/office/powerpoint/2010/main" val="526827769"/>
              </p:ext>
            </p:extLst>
          </p:nvPr>
        </p:nvGraphicFramePr>
        <p:xfrm>
          <a:off x="7529853" y="2739541"/>
          <a:ext cx="2797970" cy="2916507"/>
        </p:xfrm>
        <a:graphic>
          <a:graphicData uri="http://schemas.openxmlformats.org/drawingml/2006/table">
            <a:tbl>
              <a:tblPr firstRow="1" bandRow="1">
                <a:tableStyleId>{21E4AEA4-8DFA-4A89-87EB-49C32662AFE0}</a:tableStyleId>
              </a:tblPr>
              <a:tblGrid>
                <a:gridCol w="1098018">
                  <a:extLst>
                    <a:ext uri="{9D8B030D-6E8A-4147-A177-3AD203B41FA5}">
                      <a16:colId xmlns:a16="http://schemas.microsoft.com/office/drawing/2014/main" val="20000"/>
                    </a:ext>
                  </a:extLst>
                </a:gridCol>
                <a:gridCol w="1699952">
                  <a:extLst>
                    <a:ext uri="{9D8B030D-6E8A-4147-A177-3AD203B41FA5}">
                      <a16:colId xmlns:a16="http://schemas.microsoft.com/office/drawing/2014/main" val="20001"/>
                    </a:ext>
                  </a:extLst>
                </a:gridCol>
              </a:tblGrid>
              <a:tr h="676919">
                <a:tc gridSpan="2">
                  <a:txBody>
                    <a:bodyPr/>
                    <a:lstStyle/>
                    <a:p>
                      <a:pPr algn="ctr" fontAlgn="b"/>
                      <a:r>
                        <a:rPr lang="en-US" sz="1800" u="none" strike="noStrike" dirty="0">
                          <a:effectLst/>
                        </a:rPr>
                        <a:t>2018</a:t>
                      </a:r>
                      <a:r>
                        <a:rPr lang="en-US" sz="1800" u="none" strike="noStrike" baseline="0" dirty="0">
                          <a:effectLst/>
                        </a:rPr>
                        <a:t> </a:t>
                      </a:r>
                      <a:r>
                        <a:rPr lang="en-US" sz="1800" u="none" strike="noStrike" dirty="0">
                          <a:effectLst/>
                        </a:rPr>
                        <a:t>Installation Incentives</a:t>
                      </a:r>
                      <a:endParaRPr lang="en-US" sz="1800" b="1" i="0" u="none" strike="noStrike" dirty="0">
                        <a:solidFill>
                          <a:srgbClr val="000000"/>
                        </a:solidFill>
                        <a:effectLst/>
                        <a:latin typeface="Calibri"/>
                      </a:endParaRPr>
                    </a:p>
                  </a:txBody>
                  <a:tcPr/>
                </a:tc>
                <a:tc hMerge="1">
                  <a:txBody>
                    <a:bodyPr/>
                    <a:lstStyle/>
                    <a:p>
                      <a:endParaRPr lang="en-US" dirty="0"/>
                    </a:p>
                  </a:txBody>
                  <a:tcPr/>
                </a:tc>
                <a:extLst>
                  <a:ext uri="{0D108BD9-81ED-4DB2-BD59-A6C34878D82A}">
                    <a16:rowId xmlns:a16="http://schemas.microsoft.com/office/drawing/2014/main" val="10000"/>
                  </a:ext>
                </a:extLst>
              </a:tr>
              <a:tr h="362635">
                <a:tc>
                  <a:txBody>
                    <a:bodyPr/>
                    <a:lstStyle/>
                    <a:p>
                      <a:pPr algn="ctr" fontAlgn="b"/>
                      <a:r>
                        <a:rPr lang="en-US" sz="1100" u="none" strike="noStrike" dirty="0">
                          <a:effectLst/>
                        </a:rPr>
                        <a:t>Savings Above Code</a:t>
                      </a:r>
                      <a:endParaRPr lang="en-US" sz="1100" b="1" i="0" u="none" strike="noStrike" dirty="0">
                        <a:solidFill>
                          <a:srgbClr val="000000"/>
                        </a:solidFill>
                        <a:effectLst/>
                        <a:latin typeface="Calibri"/>
                      </a:endParaRPr>
                    </a:p>
                  </a:txBody>
                  <a:tcPr marL="7620" marR="7620" marT="7620" marB="0" anchor="b"/>
                </a:tc>
                <a:tc>
                  <a:txBody>
                    <a:bodyPr/>
                    <a:lstStyle/>
                    <a:p>
                      <a:pPr algn="ctr" fontAlgn="ctr"/>
                      <a:r>
                        <a:rPr lang="en-US" sz="1100" u="none" strike="noStrike" dirty="0">
                          <a:effectLst/>
                        </a:rPr>
                        <a:t>$/sf</a:t>
                      </a:r>
                      <a:endParaRPr lang="en-US" sz="1100" b="1"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1"/>
                  </a:ext>
                </a:extLst>
              </a:tr>
              <a:tr h="194879">
                <a:tc>
                  <a:txBody>
                    <a:bodyPr/>
                    <a:lstStyle/>
                    <a:p>
                      <a:pPr algn="ctr" fontAlgn="b"/>
                      <a:r>
                        <a:rPr lang="en-US" sz="1100" u="none" strike="noStrike" dirty="0">
                          <a:effectLst/>
                        </a:rPr>
                        <a:t>≥ 10%</a:t>
                      </a:r>
                      <a:r>
                        <a:rPr lang="en-US" sz="1100" u="none" strike="noStrike" baseline="0" dirty="0">
                          <a:effectLst/>
                        </a:rPr>
                        <a:t> - &lt;15%</a:t>
                      </a:r>
                      <a:endParaRPr lang="en-US" sz="1100" b="0" i="0" u="none" strike="noStrike" dirty="0">
                        <a:solidFill>
                          <a:srgbClr val="000000"/>
                        </a:solidFill>
                        <a:effectLst/>
                        <a:latin typeface="Calibri"/>
                      </a:endParaRPr>
                    </a:p>
                  </a:txBody>
                  <a:tcPr marL="7620" marR="7620" marT="7620" marB="0" anchor="b"/>
                </a:tc>
                <a:tc>
                  <a:txBody>
                    <a:bodyPr/>
                    <a:lstStyle/>
                    <a:p>
                      <a:pPr algn="ctr" fontAlgn="ctr"/>
                      <a:r>
                        <a:rPr lang="en-US" sz="1100" u="none" strike="noStrike" dirty="0">
                          <a:effectLst/>
                        </a:rPr>
                        <a:t>0.50 </a:t>
                      </a:r>
                      <a:endParaRPr lang="en-US"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2"/>
                  </a:ext>
                </a:extLst>
              </a:tr>
              <a:tr h="194879">
                <a:tc>
                  <a:txBody>
                    <a:bodyPr/>
                    <a:lstStyle/>
                    <a:p>
                      <a:pPr algn="ctr" fontAlgn="b"/>
                      <a:r>
                        <a:rPr lang="en-US" sz="1100" u="none" strike="noStrike" dirty="0">
                          <a:effectLst/>
                        </a:rPr>
                        <a:t>≥15%</a:t>
                      </a:r>
                      <a:r>
                        <a:rPr lang="en-US" sz="1100" u="none" strike="noStrike" baseline="0" dirty="0">
                          <a:effectLst/>
                        </a:rPr>
                        <a:t> - &lt;</a:t>
                      </a:r>
                      <a:r>
                        <a:rPr lang="en-US" sz="1100" u="none" strike="noStrike" dirty="0">
                          <a:effectLst/>
                        </a:rPr>
                        <a:t>20%</a:t>
                      </a:r>
                      <a:endParaRPr lang="en-US" sz="1100" b="0" i="0" u="none" strike="noStrike" dirty="0">
                        <a:solidFill>
                          <a:srgbClr val="000000"/>
                        </a:solidFill>
                        <a:effectLst/>
                        <a:latin typeface="Calibri"/>
                      </a:endParaRPr>
                    </a:p>
                  </a:txBody>
                  <a:tcPr marL="7620" marR="7620" marT="7620" marB="0" anchor="b"/>
                </a:tc>
                <a:tc>
                  <a:txBody>
                    <a:bodyPr/>
                    <a:lstStyle/>
                    <a:p>
                      <a:pPr algn="ctr" fontAlgn="ctr"/>
                      <a:r>
                        <a:rPr lang="en-US" sz="1100" u="none" strike="noStrike" dirty="0">
                          <a:effectLst/>
                        </a:rPr>
                        <a:t>0.75 </a:t>
                      </a:r>
                      <a:endParaRPr lang="en-US"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3"/>
                  </a:ext>
                </a:extLst>
              </a:tr>
              <a:tr h="194879">
                <a:tc>
                  <a:txBody>
                    <a:bodyPr/>
                    <a:lstStyle/>
                    <a:p>
                      <a:pPr algn="ctr" fontAlgn="b"/>
                      <a:r>
                        <a:rPr lang="en-US" sz="1100" u="none" strike="noStrike" dirty="0">
                          <a:effectLst/>
                        </a:rPr>
                        <a:t>≥20% </a:t>
                      </a:r>
                      <a:r>
                        <a:rPr lang="en-US" sz="1100" u="none" strike="noStrike" baseline="0" dirty="0">
                          <a:effectLst/>
                        </a:rPr>
                        <a:t>- </a:t>
                      </a:r>
                      <a:r>
                        <a:rPr lang="en-US" sz="1100" u="none" strike="noStrike" dirty="0">
                          <a:effectLst/>
                        </a:rPr>
                        <a:t>&lt;</a:t>
                      </a:r>
                      <a:r>
                        <a:rPr lang="en-US" sz="1100" u="none" strike="noStrike" baseline="0" dirty="0">
                          <a:effectLst/>
                        </a:rPr>
                        <a:t>25</a:t>
                      </a:r>
                      <a:r>
                        <a:rPr lang="en-US" sz="1100" u="none" strike="noStrike" dirty="0">
                          <a:effectLst/>
                        </a:rPr>
                        <a:t>%</a:t>
                      </a:r>
                      <a:endParaRPr lang="en-US" sz="1100" b="0" i="0" u="none" strike="noStrike" dirty="0">
                        <a:solidFill>
                          <a:srgbClr val="000000"/>
                        </a:solidFill>
                        <a:effectLst/>
                        <a:latin typeface="Calibri"/>
                      </a:endParaRPr>
                    </a:p>
                  </a:txBody>
                  <a:tcPr marL="7620" marR="7620" marT="7620" marB="0" anchor="b"/>
                </a:tc>
                <a:tc>
                  <a:txBody>
                    <a:bodyPr/>
                    <a:lstStyle/>
                    <a:p>
                      <a:pPr algn="ctr" fontAlgn="ctr"/>
                      <a:r>
                        <a:rPr lang="en-US" sz="1100" u="none" strike="noStrike" dirty="0">
                          <a:effectLst/>
                        </a:rPr>
                        <a:t>1.25 </a:t>
                      </a:r>
                    </a:p>
                  </a:txBody>
                  <a:tcPr marL="7620" marR="7620" marT="7620" marB="0" anchor="ctr"/>
                </a:tc>
                <a:extLst>
                  <a:ext uri="{0D108BD9-81ED-4DB2-BD59-A6C34878D82A}">
                    <a16:rowId xmlns:a16="http://schemas.microsoft.com/office/drawing/2014/main" val="10004"/>
                  </a:ext>
                </a:extLst>
              </a:tr>
              <a:tr h="194879">
                <a:tc>
                  <a:txBody>
                    <a:bodyPr/>
                    <a:lstStyle/>
                    <a:p>
                      <a:pPr algn="ctr" fontAlgn="b"/>
                      <a:r>
                        <a:rPr lang="en-US" sz="1100" u="none" strike="noStrike" dirty="0">
                          <a:effectLst/>
                        </a:rPr>
                        <a:t>≥25% - &lt;30%</a:t>
                      </a:r>
                      <a:endParaRPr lang="en-US" sz="1100" b="0" i="0" u="none" strike="noStrike" dirty="0">
                        <a:solidFill>
                          <a:srgbClr val="000000"/>
                        </a:solidFill>
                        <a:effectLst/>
                        <a:latin typeface="Calibri"/>
                      </a:endParaRPr>
                    </a:p>
                  </a:txBody>
                  <a:tcPr marL="7620" marR="7620" marT="7620" marB="0" anchor="b"/>
                </a:tc>
                <a:tc>
                  <a:txBody>
                    <a:bodyPr/>
                    <a:lstStyle/>
                    <a:p>
                      <a:pPr algn="ctr" fontAlgn="ctr"/>
                      <a:r>
                        <a:rPr lang="en-US" sz="1100" u="none" strike="noStrike" dirty="0">
                          <a:effectLst/>
                        </a:rPr>
                        <a:t>2.25</a:t>
                      </a:r>
                    </a:p>
                  </a:txBody>
                  <a:tcPr marL="7620" marR="7620" marT="7620" marB="0" anchor="ctr"/>
                </a:tc>
                <a:extLst>
                  <a:ext uri="{0D108BD9-81ED-4DB2-BD59-A6C34878D82A}">
                    <a16:rowId xmlns:a16="http://schemas.microsoft.com/office/drawing/2014/main" val="10005"/>
                  </a:ext>
                </a:extLst>
              </a:tr>
              <a:tr h="194879">
                <a:tc>
                  <a:txBody>
                    <a:bodyPr/>
                    <a:lstStyle/>
                    <a:p>
                      <a:pPr algn="ctr" fontAlgn="b"/>
                      <a:r>
                        <a:rPr lang="en-US" sz="1100" u="none" strike="noStrike" dirty="0">
                          <a:effectLst/>
                        </a:rPr>
                        <a:t>≥30% </a:t>
                      </a:r>
                      <a:endParaRPr lang="en-US" sz="1100" b="0" i="0" u="none" strike="noStrike" dirty="0">
                        <a:solidFill>
                          <a:srgbClr val="000000"/>
                        </a:solidFill>
                        <a:effectLst/>
                        <a:latin typeface="Calibri"/>
                      </a:endParaRPr>
                    </a:p>
                  </a:txBody>
                  <a:tcPr marL="7620" marR="7620" marT="7620" marB="0" anchor="b"/>
                </a:tc>
                <a:tc>
                  <a:txBody>
                    <a:bodyPr/>
                    <a:lstStyle/>
                    <a:p>
                      <a:pPr algn="ctr" fontAlgn="ctr"/>
                      <a:r>
                        <a:rPr lang="en-US" sz="1100" u="none" strike="noStrike" dirty="0">
                          <a:effectLst/>
                        </a:rPr>
                        <a:t>3.00</a:t>
                      </a:r>
                    </a:p>
                  </a:txBody>
                  <a:tcPr marL="7620" marR="7620" marT="7620" marB="0" anchor="ctr"/>
                </a:tc>
                <a:extLst>
                  <a:ext uri="{0D108BD9-81ED-4DB2-BD59-A6C34878D82A}">
                    <a16:rowId xmlns:a16="http://schemas.microsoft.com/office/drawing/2014/main" val="10006"/>
                  </a:ext>
                </a:extLst>
              </a:tr>
              <a:tr h="362635">
                <a:tc>
                  <a:txBody>
                    <a:bodyPr/>
                    <a:lstStyle/>
                    <a:p>
                      <a:pPr algn="ctr" fontAlgn="b"/>
                      <a:r>
                        <a:rPr lang="en-US" sz="1100" b="1" i="0" u="none" strike="noStrike" dirty="0">
                          <a:solidFill>
                            <a:srgbClr val="000000"/>
                          </a:solidFill>
                          <a:effectLst/>
                          <a:latin typeface="+mj-lt"/>
                        </a:rPr>
                        <a:t>LEED Enhanced</a:t>
                      </a:r>
                      <a:r>
                        <a:rPr lang="en-US" sz="1100" b="1" i="0" u="none" strike="noStrike" baseline="0" dirty="0">
                          <a:solidFill>
                            <a:srgbClr val="000000"/>
                          </a:solidFill>
                          <a:effectLst/>
                          <a:latin typeface="+mj-lt"/>
                        </a:rPr>
                        <a:t> </a:t>
                      </a:r>
                      <a:r>
                        <a:rPr lang="en-US" sz="1100" b="1" i="0" u="none" strike="noStrike" dirty="0">
                          <a:solidFill>
                            <a:srgbClr val="000000"/>
                          </a:solidFill>
                          <a:effectLst/>
                          <a:latin typeface="+mj-lt"/>
                        </a:rPr>
                        <a:t>Commissioning</a:t>
                      </a:r>
                    </a:p>
                  </a:txBody>
                  <a:tcPr marL="7620" marR="7620" marT="7620" marB="0" anchor="b">
                    <a:solidFill>
                      <a:schemeClr val="bg2">
                        <a:lumMod val="60000"/>
                        <a:lumOff val="40000"/>
                      </a:schemeClr>
                    </a:solidFill>
                  </a:tcPr>
                </a:tc>
                <a:tc>
                  <a:txBody>
                    <a:bodyPr/>
                    <a:lstStyle/>
                    <a:p>
                      <a:pPr algn="ctr" fontAlgn="ctr"/>
                      <a:r>
                        <a:rPr lang="en-US" sz="1100" b="1" u="none" strike="noStrike" dirty="0">
                          <a:effectLst/>
                        </a:rPr>
                        <a:t>10% of</a:t>
                      </a:r>
                      <a:r>
                        <a:rPr lang="en-US" sz="1100" b="1" u="none" strike="noStrike" baseline="0" dirty="0">
                          <a:effectLst/>
                        </a:rPr>
                        <a:t> incentive u</a:t>
                      </a:r>
                      <a:r>
                        <a:rPr lang="en-US" sz="1100" b="1" u="none" strike="noStrike" dirty="0">
                          <a:effectLst/>
                        </a:rPr>
                        <a:t>p to $15,000</a:t>
                      </a:r>
                    </a:p>
                  </a:txBody>
                  <a:tcPr marL="7620" marR="7620" marT="7620" marB="0" anchor="ctr">
                    <a:solidFill>
                      <a:schemeClr val="bg2">
                        <a:lumMod val="60000"/>
                        <a:lumOff val="40000"/>
                      </a:schemeClr>
                    </a:solidFill>
                  </a:tcPr>
                </a:tc>
                <a:extLst>
                  <a:ext uri="{0D108BD9-81ED-4DB2-BD59-A6C34878D82A}">
                    <a16:rowId xmlns:a16="http://schemas.microsoft.com/office/drawing/2014/main" val="10007"/>
                  </a:ext>
                </a:extLst>
              </a:tr>
              <a:tr h="539923">
                <a:tc>
                  <a:txBody>
                    <a:bodyPr/>
                    <a:lstStyle/>
                    <a:p>
                      <a:pPr algn="l" fontAlgn="ctr"/>
                      <a:r>
                        <a:rPr lang="en-US" sz="1100" u="none" strike="noStrike" dirty="0">
                          <a:effectLst/>
                        </a:rPr>
                        <a:t>Certification Bonus (LEED &amp; Green Globes)</a:t>
                      </a:r>
                      <a:endParaRPr lang="en-US" sz="1100" b="0" i="0" u="none" strike="noStrike" dirty="0">
                        <a:solidFill>
                          <a:srgbClr val="000000"/>
                        </a:solidFill>
                        <a:effectLst/>
                        <a:latin typeface="Calibri"/>
                      </a:endParaRPr>
                    </a:p>
                  </a:txBody>
                  <a:tcPr marL="7620" marR="7620" marT="7620" marB="0" anchor="ctr"/>
                </a:tc>
                <a:tc>
                  <a:txBody>
                    <a:bodyPr/>
                    <a:lstStyle/>
                    <a:p>
                      <a:pPr algn="ctr" fontAlgn="ctr"/>
                      <a:r>
                        <a:rPr lang="en-US" sz="1100" u="none" strike="noStrike" dirty="0">
                          <a:effectLst/>
                        </a:rPr>
                        <a:t>$5,000 - $15,000</a:t>
                      </a:r>
                      <a:endParaRPr lang="en-US"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8"/>
                  </a:ext>
                </a:extLst>
              </a:tr>
            </a:tbl>
          </a:graphicData>
        </a:graphic>
      </p:graphicFrame>
      <p:sp>
        <p:nvSpPr>
          <p:cNvPr id="13" name="Rectangle 12">
            <a:extLst>
              <a:ext uri="{FF2B5EF4-FFF2-40B4-BE49-F238E27FC236}">
                <a16:creationId xmlns:a16="http://schemas.microsoft.com/office/drawing/2014/main" id="{871DBEF6-4AE2-4F1D-8162-2FC0916F2A47}"/>
              </a:ext>
            </a:extLst>
          </p:cNvPr>
          <p:cNvSpPr/>
          <p:nvPr/>
        </p:nvSpPr>
        <p:spPr>
          <a:xfrm>
            <a:off x="4755439" y="5666709"/>
            <a:ext cx="2362200" cy="400110"/>
          </a:xfrm>
          <a:prstGeom prst="rect">
            <a:avLst/>
          </a:prstGeom>
        </p:spPr>
        <p:txBody>
          <a:bodyPr wrap="square">
            <a:spAutoFit/>
          </a:bodyPr>
          <a:lstStyle/>
          <a:p>
            <a:r>
              <a:rPr lang="en-US" sz="1000" dirty="0"/>
              <a:t>*Subject to program caps up to a maximum of $15,000.</a:t>
            </a:r>
          </a:p>
        </p:txBody>
      </p:sp>
      <p:graphicFrame>
        <p:nvGraphicFramePr>
          <p:cNvPr id="14" name="Table 13">
            <a:extLst>
              <a:ext uri="{FF2B5EF4-FFF2-40B4-BE49-F238E27FC236}">
                <a16:creationId xmlns:a16="http://schemas.microsoft.com/office/drawing/2014/main" id="{EFD69702-267B-4C30-BFB4-971FC93E14D2}"/>
              </a:ext>
            </a:extLst>
          </p:cNvPr>
          <p:cNvGraphicFramePr>
            <a:graphicFrameLocks noGrp="1"/>
          </p:cNvGraphicFramePr>
          <p:nvPr>
            <p:extLst>
              <p:ext uri="{D42A27DB-BD31-4B8C-83A1-F6EECF244321}">
                <p14:modId xmlns:p14="http://schemas.microsoft.com/office/powerpoint/2010/main" val="2353560450"/>
              </p:ext>
            </p:extLst>
          </p:nvPr>
        </p:nvGraphicFramePr>
        <p:xfrm>
          <a:off x="4862853" y="2739541"/>
          <a:ext cx="2438400" cy="2927169"/>
        </p:xfrm>
        <a:graphic>
          <a:graphicData uri="http://schemas.openxmlformats.org/drawingml/2006/table">
            <a:tbl>
              <a:tblPr firstRow="1" bandRow="1">
                <a:tableStyleId>{21E4AEA4-8DFA-4A89-87EB-49C32662AFE0}</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67446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2018</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Design Incentives</a:t>
                      </a:r>
                      <a:endParaRPr lang="en-US" sz="1800" b="1" i="0" u="none" strike="noStrike" dirty="0">
                        <a:solidFill>
                          <a:srgbClr val="000000"/>
                        </a:solidFill>
                        <a:effectLst/>
                        <a:latin typeface="Calibri"/>
                      </a:endParaRPr>
                    </a:p>
                  </a:txBody>
                  <a:tcPr marL="96352" marR="96352" marT="48175" marB="48175"/>
                </a:tc>
                <a:tc hMerge="1">
                  <a:txBody>
                    <a:bodyPr/>
                    <a:lstStyle/>
                    <a:p>
                      <a:endParaRPr lang="en-US" dirty="0"/>
                    </a:p>
                  </a:txBody>
                  <a:tcPr/>
                </a:tc>
                <a:extLst>
                  <a:ext uri="{0D108BD9-81ED-4DB2-BD59-A6C34878D82A}">
                    <a16:rowId xmlns:a16="http://schemas.microsoft.com/office/drawing/2014/main" val="10000"/>
                  </a:ext>
                </a:extLst>
              </a:tr>
              <a:tr h="563177">
                <a:tc>
                  <a:txBody>
                    <a:bodyPr/>
                    <a:lstStyle/>
                    <a:p>
                      <a:pPr algn="l" fontAlgn="ctr"/>
                      <a:r>
                        <a:rPr lang="en-US" sz="1200" u="none" strike="noStrike" dirty="0">
                          <a:effectLst/>
                        </a:rPr>
                        <a:t>Brainstorming Energy Charette</a:t>
                      </a:r>
                      <a:endParaRPr lang="en-US" sz="1200" b="0" i="0" u="none" strike="noStrike" dirty="0">
                        <a:solidFill>
                          <a:srgbClr val="000000"/>
                        </a:solidFill>
                        <a:effectLst/>
                        <a:latin typeface="Calibri"/>
                      </a:endParaRPr>
                    </a:p>
                  </a:txBody>
                  <a:tcPr marL="8029" marR="8029" marT="8029" marB="0" anchor="ctr"/>
                </a:tc>
                <a:tc>
                  <a:txBody>
                    <a:bodyPr/>
                    <a:lstStyle/>
                    <a:p>
                      <a:pPr algn="ctr" fontAlgn="ctr"/>
                      <a:r>
                        <a:rPr lang="en-US" sz="1200" u="none" strike="noStrike" dirty="0">
                          <a:effectLst/>
                        </a:rPr>
                        <a:t>$2,500 </a:t>
                      </a:r>
                      <a:endParaRPr lang="en-US" sz="1200" b="0" i="0" u="none" strike="noStrike" dirty="0">
                        <a:solidFill>
                          <a:srgbClr val="000000"/>
                        </a:solidFill>
                        <a:effectLst/>
                        <a:latin typeface="Calibri"/>
                      </a:endParaRPr>
                    </a:p>
                  </a:txBody>
                  <a:tcPr marL="8029" marR="8029" marT="8029" marB="0" anchor="ctr"/>
                </a:tc>
                <a:extLst>
                  <a:ext uri="{0D108BD9-81ED-4DB2-BD59-A6C34878D82A}">
                    <a16:rowId xmlns:a16="http://schemas.microsoft.com/office/drawing/2014/main" val="10001"/>
                  </a:ext>
                </a:extLst>
              </a:tr>
              <a:tr h="563177">
                <a:tc>
                  <a:txBody>
                    <a:bodyPr/>
                    <a:lstStyle/>
                    <a:p>
                      <a:pPr algn="l" fontAlgn="ctr"/>
                      <a:r>
                        <a:rPr lang="en-US" sz="1200" u="none" strike="noStrike" dirty="0">
                          <a:effectLst/>
                        </a:rPr>
                        <a:t>Energy Model Incentives</a:t>
                      </a:r>
                      <a:endParaRPr lang="en-US" sz="1200" b="0" i="0" u="none" strike="noStrike" dirty="0">
                        <a:solidFill>
                          <a:srgbClr val="000000"/>
                        </a:solidFill>
                        <a:effectLst/>
                        <a:latin typeface="Calibri"/>
                      </a:endParaRPr>
                    </a:p>
                  </a:txBody>
                  <a:tcPr marL="8029" marR="8029" marT="8029" marB="0" anchor="ctr">
                    <a:solidFill>
                      <a:schemeClr val="bg2">
                        <a:lumMod val="60000"/>
                        <a:lumOff val="40000"/>
                      </a:schemeClr>
                    </a:solidFill>
                  </a:tcPr>
                </a:tc>
                <a:tc>
                  <a:txBody>
                    <a:bodyPr/>
                    <a:lstStyle/>
                    <a:p>
                      <a:pPr algn="ctr" fontAlgn="ctr"/>
                      <a:r>
                        <a:rPr lang="en-US" sz="1200" b="1" u="none" strike="noStrike" dirty="0">
                          <a:effectLst/>
                        </a:rPr>
                        <a:t>$15,000</a:t>
                      </a:r>
                      <a:r>
                        <a:rPr lang="en-US" sz="1200" b="1" u="none" strike="noStrike" baseline="0" dirty="0">
                          <a:effectLst/>
                        </a:rPr>
                        <a:t> – $20,000</a:t>
                      </a:r>
                      <a:r>
                        <a:rPr lang="en-US" sz="1200" b="1" u="none" strike="noStrike" dirty="0">
                          <a:effectLst/>
                        </a:rPr>
                        <a:t> </a:t>
                      </a:r>
                      <a:endParaRPr lang="en-US" sz="1200" b="1" i="0" u="none" strike="noStrike" dirty="0">
                        <a:solidFill>
                          <a:srgbClr val="000000"/>
                        </a:solidFill>
                        <a:effectLst/>
                        <a:latin typeface="Calibri"/>
                      </a:endParaRPr>
                    </a:p>
                  </a:txBody>
                  <a:tcPr marL="8029" marR="8029" marT="8029" marB="0" anchor="ctr">
                    <a:solidFill>
                      <a:schemeClr val="bg2">
                        <a:lumMod val="60000"/>
                        <a:lumOff val="40000"/>
                      </a:schemeClr>
                    </a:solidFill>
                  </a:tcPr>
                </a:tc>
                <a:extLst>
                  <a:ext uri="{0D108BD9-81ED-4DB2-BD59-A6C34878D82A}">
                    <a16:rowId xmlns:a16="http://schemas.microsoft.com/office/drawing/2014/main" val="10002"/>
                  </a:ext>
                </a:extLst>
              </a:tr>
              <a:tr h="563177">
                <a:tc>
                  <a:txBody>
                    <a:bodyPr/>
                    <a:lstStyle/>
                    <a:p>
                      <a:pPr algn="l" fontAlgn="ctr"/>
                      <a:r>
                        <a:rPr lang="en-US" sz="1200" u="none" strike="noStrike" dirty="0">
                          <a:effectLst/>
                        </a:rPr>
                        <a:t>≥</a:t>
                      </a:r>
                      <a:r>
                        <a:rPr lang="en-US" sz="1200" u="none" strike="noStrike" baseline="0" dirty="0">
                          <a:effectLst/>
                        </a:rPr>
                        <a:t> 15</a:t>
                      </a:r>
                      <a:r>
                        <a:rPr lang="en-US" sz="1200" u="none" strike="noStrike" dirty="0">
                          <a:effectLst/>
                        </a:rPr>
                        <a:t>% Energy Savings</a:t>
                      </a:r>
                      <a:endParaRPr lang="en-US" sz="1200" b="0" i="0" u="none" strike="noStrike" dirty="0">
                        <a:solidFill>
                          <a:srgbClr val="000000"/>
                        </a:solidFill>
                        <a:effectLst/>
                        <a:latin typeface="Calibri"/>
                      </a:endParaRPr>
                    </a:p>
                  </a:txBody>
                  <a:tcPr marL="8029" marR="8029" marT="8029" marB="0" anchor="ctr"/>
                </a:tc>
                <a:tc>
                  <a:txBody>
                    <a:bodyPr/>
                    <a:lstStyle/>
                    <a:p>
                      <a:pPr algn="ctr" fontAlgn="ctr"/>
                      <a:r>
                        <a:rPr lang="en-US" sz="1200" b="0" u="none" strike="noStrike" dirty="0">
                          <a:effectLst/>
                        </a:rPr>
                        <a:t>$.20/sf*</a:t>
                      </a:r>
                      <a:endParaRPr lang="en-US" sz="1200" b="0" i="0" u="none" strike="noStrike" dirty="0">
                        <a:solidFill>
                          <a:srgbClr val="000000"/>
                        </a:solidFill>
                        <a:effectLst/>
                        <a:latin typeface="Calibri"/>
                      </a:endParaRPr>
                    </a:p>
                  </a:txBody>
                  <a:tcPr marL="8029" marR="8029" marT="8029" marB="0" anchor="ctr"/>
                </a:tc>
                <a:extLst>
                  <a:ext uri="{0D108BD9-81ED-4DB2-BD59-A6C34878D82A}">
                    <a16:rowId xmlns:a16="http://schemas.microsoft.com/office/drawing/2014/main" val="10003"/>
                  </a:ext>
                </a:extLst>
              </a:tr>
              <a:tr h="56317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u="none" strike="noStrike" dirty="0">
                          <a:effectLst/>
                        </a:rPr>
                        <a:t>Path to Net Zero</a:t>
                      </a:r>
                    </a:p>
                    <a:p>
                      <a:pPr marL="0" marR="0" indent="0" algn="l" defTabSz="914400" rtl="0" eaLnBrk="1" fontAlgn="b" latinLnBrk="0" hangingPunct="1">
                        <a:lnSpc>
                          <a:spcPct val="100000"/>
                        </a:lnSpc>
                        <a:spcBef>
                          <a:spcPts val="0"/>
                        </a:spcBef>
                        <a:spcAft>
                          <a:spcPts val="0"/>
                        </a:spcAft>
                        <a:buClrTx/>
                        <a:buSzTx/>
                        <a:buFontTx/>
                        <a:buNone/>
                        <a:tabLst/>
                        <a:defRPr/>
                      </a:pPr>
                      <a:r>
                        <a:rPr lang="en-US" sz="1200" b="1" u="none" strike="noStrike" dirty="0">
                          <a:effectLst/>
                        </a:rPr>
                        <a:t>≥35% </a:t>
                      </a:r>
                      <a:endParaRPr lang="en-US" sz="1200" b="1" i="0" u="none" strike="noStrike" dirty="0">
                        <a:solidFill>
                          <a:srgbClr val="000000"/>
                        </a:solidFill>
                        <a:effectLst/>
                        <a:latin typeface="Calibri"/>
                      </a:endParaRPr>
                    </a:p>
                  </a:txBody>
                  <a:tcPr marL="8029" marR="8029" marT="8029" marB="0" anchor="b">
                    <a:solidFill>
                      <a:schemeClr val="bg2">
                        <a:lumMod val="60000"/>
                        <a:lumOff val="40000"/>
                      </a:schemeClr>
                    </a:solidFill>
                  </a:tcPr>
                </a:tc>
                <a:tc>
                  <a:txBody>
                    <a:bodyPr/>
                    <a:lstStyle/>
                    <a:p>
                      <a:pPr algn="ctr" fontAlgn="ctr"/>
                      <a:r>
                        <a:rPr lang="en-US" sz="1200" b="1" u="none" strike="noStrike" dirty="0">
                          <a:effectLst/>
                        </a:rPr>
                        <a:t>$10,000</a:t>
                      </a:r>
                    </a:p>
                  </a:txBody>
                  <a:tcPr marL="8029" marR="8029" marT="8029" marB="0" anchor="ctr">
                    <a:solidFill>
                      <a:schemeClr val="bg2">
                        <a:lumMod val="60000"/>
                        <a:lumOff val="40000"/>
                      </a:schemeClr>
                    </a:solidFill>
                  </a:tcPr>
                </a:tc>
                <a:extLst>
                  <a:ext uri="{0D108BD9-81ED-4DB2-BD59-A6C34878D82A}">
                    <a16:rowId xmlns:a16="http://schemas.microsoft.com/office/drawing/2014/main" val="10004"/>
                  </a:ext>
                </a:extLst>
              </a:tr>
            </a:tbl>
          </a:graphicData>
        </a:graphic>
      </p:graphicFrame>
      <p:sp>
        <p:nvSpPr>
          <p:cNvPr id="15" name="TextBox 14">
            <a:extLst>
              <a:ext uri="{FF2B5EF4-FFF2-40B4-BE49-F238E27FC236}">
                <a16:creationId xmlns:a16="http://schemas.microsoft.com/office/drawing/2014/main" id="{7467A998-8A25-4375-ABE0-6147CE5D4348}"/>
              </a:ext>
            </a:extLst>
          </p:cNvPr>
          <p:cNvSpPr txBox="1"/>
          <p:nvPr/>
        </p:nvSpPr>
        <p:spPr>
          <a:xfrm>
            <a:off x="1559671" y="4675624"/>
            <a:ext cx="3074582" cy="646331"/>
          </a:xfrm>
          <a:prstGeom prst="rect">
            <a:avLst/>
          </a:prstGeom>
          <a:solidFill>
            <a:srgbClr val="ABABFF"/>
          </a:solidFill>
        </p:spPr>
        <p:txBody>
          <a:bodyPr wrap="square" rtlCol="0">
            <a:spAutoFit/>
          </a:bodyPr>
          <a:lstStyle/>
          <a:p>
            <a:pPr lvl="0"/>
            <a:r>
              <a:rPr lang="en-US" dirty="0">
                <a:solidFill>
                  <a:schemeClr val="accent2"/>
                </a:solidFill>
                <a:latin typeface="Helvetica" pitchFamily="34" charset="0"/>
              </a:rPr>
              <a:t>Undergoing standardized modeling &amp; reporting</a:t>
            </a:r>
          </a:p>
        </p:txBody>
      </p:sp>
      <p:sp>
        <p:nvSpPr>
          <p:cNvPr id="16" name="TextBox 15">
            <a:extLst>
              <a:ext uri="{FF2B5EF4-FFF2-40B4-BE49-F238E27FC236}">
                <a16:creationId xmlns:a16="http://schemas.microsoft.com/office/drawing/2014/main" id="{B318FFA6-C2AA-46B2-8000-B57CBA8DB017}"/>
              </a:ext>
            </a:extLst>
          </p:cNvPr>
          <p:cNvSpPr txBox="1"/>
          <p:nvPr/>
        </p:nvSpPr>
        <p:spPr>
          <a:xfrm>
            <a:off x="1559671" y="4037303"/>
            <a:ext cx="3074582" cy="369332"/>
          </a:xfrm>
          <a:prstGeom prst="rect">
            <a:avLst/>
          </a:prstGeom>
          <a:solidFill>
            <a:srgbClr val="C5C5FF"/>
          </a:solidFill>
        </p:spPr>
        <p:txBody>
          <a:bodyPr wrap="square" rtlCol="0">
            <a:spAutoFit/>
          </a:bodyPr>
          <a:lstStyle/>
          <a:p>
            <a:pPr lvl="0"/>
            <a:r>
              <a:rPr lang="en-US" dirty="0">
                <a:solidFill>
                  <a:schemeClr val="accent2"/>
                </a:solidFill>
                <a:latin typeface="Helvetica" pitchFamily="34" charset="0"/>
              </a:rPr>
              <a:t>Early in design process</a:t>
            </a:r>
          </a:p>
        </p:txBody>
      </p:sp>
      <p:sp>
        <p:nvSpPr>
          <p:cNvPr id="17" name="TextBox 16">
            <a:extLst>
              <a:ext uri="{FF2B5EF4-FFF2-40B4-BE49-F238E27FC236}">
                <a16:creationId xmlns:a16="http://schemas.microsoft.com/office/drawing/2014/main" id="{D0F37EC7-31F3-4416-96E7-9CCABD4211EC}"/>
              </a:ext>
            </a:extLst>
          </p:cNvPr>
          <p:cNvSpPr txBox="1"/>
          <p:nvPr/>
        </p:nvSpPr>
        <p:spPr>
          <a:xfrm>
            <a:off x="1559671" y="2756148"/>
            <a:ext cx="3074582" cy="369332"/>
          </a:xfrm>
          <a:prstGeom prst="rect">
            <a:avLst/>
          </a:prstGeom>
          <a:solidFill>
            <a:srgbClr val="EBEBFF"/>
          </a:solidFill>
        </p:spPr>
        <p:txBody>
          <a:bodyPr wrap="square" rtlCol="0">
            <a:spAutoFit/>
          </a:bodyPr>
          <a:lstStyle/>
          <a:p>
            <a:pPr lvl="0"/>
            <a:r>
              <a:rPr lang="en-US" dirty="0">
                <a:solidFill>
                  <a:schemeClr val="accent2"/>
                </a:solidFill>
                <a:latin typeface="Helvetica" pitchFamily="34" charset="0"/>
              </a:rPr>
              <a:t>Larger, more complex</a:t>
            </a:r>
          </a:p>
        </p:txBody>
      </p:sp>
      <p:sp>
        <p:nvSpPr>
          <p:cNvPr id="18" name="TextBox 17">
            <a:extLst>
              <a:ext uri="{FF2B5EF4-FFF2-40B4-BE49-F238E27FC236}">
                <a16:creationId xmlns:a16="http://schemas.microsoft.com/office/drawing/2014/main" id="{72C842E2-AF9C-4DB0-8A4E-F196A884F7CC}"/>
              </a:ext>
            </a:extLst>
          </p:cNvPr>
          <p:cNvSpPr txBox="1"/>
          <p:nvPr/>
        </p:nvSpPr>
        <p:spPr>
          <a:xfrm>
            <a:off x="1559671" y="3400822"/>
            <a:ext cx="3074582" cy="369332"/>
          </a:xfrm>
          <a:prstGeom prst="rect">
            <a:avLst/>
          </a:prstGeom>
          <a:solidFill>
            <a:srgbClr val="D9D9FF"/>
          </a:solidFill>
        </p:spPr>
        <p:txBody>
          <a:bodyPr wrap="square" rtlCol="0">
            <a:spAutoFit/>
          </a:bodyPr>
          <a:lstStyle/>
          <a:p>
            <a:pPr lvl="0"/>
            <a:r>
              <a:rPr lang="en-US" dirty="0">
                <a:solidFill>
                  <a:schemeClr val="accent2"/>
                </a:solidFill>
                <a:latin typeface="Helvetica" pitchFamily="34" charset="0"/>
              </a:rPr>
              <a:t>Minimum 30,000 SF</a:t>
            </a:r>
          </a:p>
        </p:txBody>
      </p:sp>
      <p:sp>
        <p:nvSpPr>
          <p:cNvPr id="12" name="Slide Number Placeholder 3">
            <a:extLst>
              <a:ext uri="{FF2B5EF4-FFF2-40B4-BE49-F238E27FC236}">
                <a16:creationId xmlns:a16="http://schemas.microsoft.com/office/drawing/2014/main" id="{337333EA-7CDC-4EAA-80F2-DBD8EC73D1B1}"/>
              </a:ext>
            </a:extLst>
          </p:cNvPr>
          <p:cNvSpPr txBox="1">
            <a:spLocks/>
          </p:cNvSpPr>
          <p:nvPr/>
        </p:nvSpPr>
        <p:spPr>
          <a:xfrm>
            <a:off x="8759952" y="6356350"/>
            <a:ext cx="2743200" cy="365125"/>
          </a:xfrm>
          <a:prstGeom prst="rect">
            <a:avLst/>
          </a:prstGeom>
        </p:spPr>
        <p:txBody>
          <a:bodyPr vert="horz" lIns="0" tIns="0" rIns="0" bIns="0" rtlCol="0" anchor="t" anchorCtr="0">
            <a:noAutofit/>
          </a:bodyPr>
          <a:lstStyle>
            <a:defPPr>
              <a:defRPr lang="en-US"/>
            </a:defPPr>
            <a:lvl1pPr algn="r">
              <a:lnSpc>
                <a:spcPct val="122000"/>
              </a:lnSpc>
              <a:defRPr sz="1200" kern="600" baseline="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108E06-B958-4889-896C-F9C5D1F416DA}" type="slidenum">
              <a:rPr lang="en-US"/>
              <a:pPr/>
              <a:t>52</a:t>
            </a:fld>
            <a:endParaRPr lang="en-US" dirty="0"/>
          </a:p>
        </p:txBody>
      </p:sp>
    </p:spTree>
    <p:extLst>
      <p:ext uri="{BB962C8B-B14F-4D97-AF65-F5344CB8AC3E}">
        <p14:creationId xmlns:p14="http://schemas.microsoft.com/office/powerpoint/2010/main" val="388296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sz="1800" dirty="0"/>
              <a:t>QUESTIONS</a:t>
            </a:r>
          </a:p>
        </p:txBody>
      </p:sp>
      <p:pic>
        <p:nvPicPr>
          <p:cNvPr id="1026" name="Picture 2" descr="File:Icon-round-Question mark.jpg">
            <a:extLst>
              <a:ext uri="{FF2B5EF4-FFF2-40B4-BE49-F238E27FC236}">
                <a16:creationId xmlns:a16="http://schemas.microsoft.com/office/drawing/2014/main" id="{CA4DBC66-0E0A-4C98-AEF4-159862E94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0198" y="1432865"/>
            <a:ext cx="4431604" cy="4431604"/>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3">
            <a:extLst>
              <a:ext uri="{FF2B5EF4-FFF2-40B4-BE49-F238E27FC236}">
                <a16:creationId xmlns:a16="http://schemas.microsoft.com/office/drawing/2014/main" id="{518242B7-D91F-497B-A957-5F1356F6AAF2}"/>
              </a:ext>
            </a:extLst>
          </p:cNvPr>
          <p:cNvSpPr txBox="1">
            <a:spLocks/>
          </p:cNvSpPr>
          <p:nvPr/>
        </p:nvSpPr>
        <p:spPr>
          <a:xfrm>
            <a:off x="8759952" y="6356350"/>
            <a:ext cx="2743200" cy="365125"/>
          </a:xfrm>
          <a:prstGeom prst="rect">
            <a:avLst/>
          </a:prstGeom>
        </p:spPr>
        <p:txBody>
          <a:bodyPr vert="horz" lIns="0" tIns="0" rIns="0" bIns="0" rtlCol="0" anchor="t" anchorCtr="0">
            <a:noAutofit/>
          </a:bodyPr>
          <a:lstStyle>
            <a:defPPr>
              <a:defRPr lang="en-US"/>
            </a:defPPr>
            <a:lvl1pPr algn="r">
              <a:lnSpc>
                <a:spcPct val="122000"/>
              </a:lnSpc>
              <a:defRPr sz="1200" kern="600" baseline="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108E06-B958-4889-896C-F9C5D1F416DA}" type="slidenum">
              <a:rPr lang="en-US"/>
              <a:pPr/>
              <a:t>53</a:t>
            </a:fld>
            <a:endParaRPr lang="en-US" dirty="0"/>
          </a:p>
        </p:txBody>
      </p:sp>
    </p:spTree>
    <p:extLst>
      <p:ext uri="{BB962C8B-B14F-4D97-AF65-F5344CB8AC3E}">
        <p14:creationId xmlns:p14="http://schemas.microsoft.com/office/powerpoint/2010/main" val="1837436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966CF7-EAE9-4A0F-90EE-E373C7587DA6}"/>
              </a:ext>
            </a:extLst>
          </p:cNvPr>
          <p:cNvSpPr/>
          <p:nvPr/>
        </p:nvSpPr>
        <p:spPr>
          <a:xfrm>
            <a:off x="5987195" y="930200"/>
            <a:ext cx="5003202" cy="499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Thank you.</a:t>
            </a:r>
          </a:p>
        </p:txBody>
      </p:sp>
      <p:sp>
        <p:nvSpPr>
          <p:cNvPr id="3" name="Subtitle 2">
            <a:extLst>
              <a:ext uri="{FF2B5EF4-FFF2-40B4-BE49-F238E27FC236}">
                <a16:creationId xmlns:a16="http://schemas.microsoft.com/office/drawing/2014/main" id="{624B4FE8-CC1E-46E5-A776-2C063F2726D4}"/>
              </a:ext>
            </a:extLst>
          </p:cNvPr>
          <p:cNvSpPr txBox="1">
            <a:spLocks/>
          </p:cNvSpPr>
          <p:nvPr/>
        </p:nvSpPr>
        <p:spPr>
          <a:xfrm>
            <a:off x="5059796" y="1501377"/>
            <a:ext cx="6858000" cy="124182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dirty="0"/>
              <a:t>Maria Karpman</a:t>
            </a:r>
          </a:p>
          <a:p>
            <a:pPr marL="0" indent="0" algn="ctr">
              <a:buNone/>
            </a:pPr>
            <a:r>
              <a:rPr lang="en-US" sz="2100" b="1" dirty="0"/>
              <a:t>maria@karpmanconsulting.net</a:t>
            </a:r>
          </a:p>
          <a:p>
            <a:pPr marL="0" indent="0" algn="ctr">
              <a:buNone/>
            </a:pPr>
            <a:endParaRPr lang="en-US" sz="2100" dirty="0"/>
          </a:p>
          <a:p>
            <a:pPr marL="0" indent="0" algn="ctr">
              <a:buNone/>
            </a:pPr>
            <a:endParaRPr lang="en-US" sz="2100" dirty="0"/>
          </a:p>
          <a:p>
            <a:pPr marL="0" indent="0" algn="ctr">
              <a:buNone/>
            </a:pPr>
            <a:endParaRPr lang="en-US" sz="2100" dirty="0"/>
          </a:p>
          <a:p>
            <a:pPr marL="0" indent="0" algn="ctr">
              <a:buNone/>
            </a:pPr>
            <a:r>
              <a:rPr lang="en-US" sz="2100" b="1" dirty="0"/>
              <a:t>Anthony Clark</a:t>
            </a:r>
          </a:p>
          <a:p>
            <a:pPr marL="0" indent="0" algn="ctr">
              <a:buNone/>
            </a:pPr>
            <a:r>
              <a:rPr lang="en-US" sz="2100" b="1" dirty="0"/>
              <a:t>anthony.clark@ctgreenbank.com</a:t>
            </a:r>
          </a:p>
          <a:p>
            <a:pPr marL="0" indent="0" algn="ctr">
              <a:buNone/>
            </a:pPr>
            <a:endParaRPr lang="en-US" sz="2100" dirty="0"/>
          </a:p>
          <a:p>
            <a:pPr marL="0" indent="0" algn="ctr">
              <a:buNone/>
            </a:pPr>
            <a:r>
              <a:rPr lang="en-US" sz="2100" dirty="0"/>
              <a:t> </a:t>
            </a:r>
          </a:p>
        </p:txBody>
      </p:sp>
      <p:pic>
        <p:nvPicPr>
          <p:cNvPr id="4" name="Picture 3">
            <a:extLst>
              <a:ext uri="{FF2B5EF4-FFF2-40B4-BE49-F238E27FC236}">
                <a16:creationId xmlns:a16="http://schemas.microsoft.com/office/drawing/2014/main" id="{98201D07-C778-42F0-864E-1EB1D8AC3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015" y="2431516"/>
            <a:ext cx="4363562" cy="623366"/>
          </a:xfrm>
          <a:prstGeom prst="rect">
            <a:avLst/>
          </a:prstGeom>
        </p:spPr>
      </p:pic>
      <p:pic>
        <p:nvPicPr>
          <p:cNvPr id="6" name="Picture 5">
            <a:extLst>
              <a:ext uri="{FF2B5EF4-FFF2-40B4-BE49-F238E27FC236}">
                <a16:creationId xmlns:a16="http://schemas.microsoft.com/office/drawing/2014/main" id="{BC1737E1-2604-410C-A29C-FDADC3756A2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84024" y="4669673"/>
            <a:ext cx="3167892" cy="640080"/>
          </a:xfrm>
          <a:prstGeom prst="rect">
            <a:avLst/>
          </a:prstGeom>
        </p:spPr>
      </p:pic>
    </p:spTree>
    <p:extLst>
      <p:ext uri="{BB962C8B-B14F-4D97-AF65-F5344CB8AC3E}">
        <p14:creationId xmlns:p14="http://schemas.microsoft.com/office/powerpoint/2010/main" val="172246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84C6-64DC-4291-BD33-B0140AC58FC2}"/>
              </a:ext>
            </a:extLst>
          </p:cNvPr>
          <p:cNvSpPr>
            <a:spLocks noGrp="1"/>
          </p:cNvSpPr>
          <p:nvPr>
            <p:ph type="title"/>
          </p:nvPr>
        </p:nvSpPr>
        <p:spPr>
          <a:xfrm>
            <a:off x="685799" y="685800"/>
            <a:ext cx="6230815" cy="205154"/>
          </a:xfrm>
        </p:spPr>
        <p:txBody>
          <a:bodyPr>
            <a:normAutofit/>
          </a:bodyPr>
          <a:lstStyle/>
          <a:p>
            <a:r>
              <a:rPr lang="en-US" sz="2400" dirty="0"/>
              <a:t>Energy modeling CONTEXT</a:t>
            </a:r>
          </a:p>
        </p:txBody>
      </p:sp>
      <p:sp>
        <p:nvSpPr>
          <p:cNvPr id="3" name="Content Placeholder 2">
            <a:extLst>
              <a:ext uri="{FF2B5EF4-FFF2-40B4-BE49-F238E27FC236}">
                <a16:creationId xmlns:a16="http://schemas.microsoft.com/office/drawing/2014/main" id="{D0982004-35F3-4BA0-B090-CC3115C60C39}"/>
              </a:ext>
            </a:extLst>
          </p:cNvPr>
          <p:cNvSpPr>
            <a:spLocks noGrp="1"/>
          </p:cNvSpPr>
          <p:nvPr>
            <p:ph idx="1"/>
          </p:nvPr>
        </p:nvSpPr>
        <p:spPr>
          <a:xfrm>
            <a:off x="1078523" y="1248507"/>
            <a:ext cx="9882554" cy="4126194"/>
          </a:xfrm>
        </p:spPr>
        <p:txBody>
          <a:bodyPr vert="horz" lIns="0" tIns="0" rIns="0" bIns="0" rtlCol="0" anchor="t" anchorCtr="0">
            <a:noAutofit/>
          </a:bodyPr>
          <a:lstStyle/>
          <a:p>
            <a:pPr>
              <a:lnSpc>
                <a:spcPct val="100000"/>
              </a:lnSpc>
              <a:spcAft>
                <a:spcPts val="1200"/>
              </a:spcAft>
            </a:pPr>
            <a:r>
              <a:rPr lang="en-US" b="1" dirty="0"/>
              <a:t>Traditionally and for the most part used as an accounting tool</a:t>
            </a:r>
          </a:p>
          <a:p>
            <a:pPr marL="461963" lvl="1" indent="-461963">
              <a:lnSpc>
                <a:spcPct val="100000"/>
              </a:lnSpc>
              <a:spcAft>
                <a:spcPts val="1200"/>
              </a:spcAft>
            </a:pPr>
            <a:r>
              <a:rPr lang="en-US" dirty="0"/>
              <a:t>Sustainable building credits</a:t>
            </a:r>
          </a:p>
          <a:p>
            <a:pPr marL="461963" lvl="1" indent="-461963">
              <a:lnSpc>
                <a:spcPct val="100000"/>
              </a:lnSpc>
              <a:spcAft>
                <a:spcPts val="1200"/>
              </a:spcAft>
            </a:pPr>
            <a:r>
              <a:rPr lang="en-US" dirty="0"/>
              <a:t>Utility incentives awards</a:t>
            </a:r>
          </a:p>
          <a:p>
            <a:pPr marL="461963" lvl="1" indent="-461963">
              <a:lnSpc>
                <a:spcPct val="100000"/>
              </a:lnSpc>
              <a:spcAft>
                <a:spcPts val="1200"/>
              </a:spcAft>
            </a:pPr>
            <a:r>
              <a:rPr lang="en-US" dirty="0"/>
              <a:t>Code compliance</a:t>
            </a:r>
          </a:p>
          <a:p>
            <a:pPr marL="461963" lvl="1" indent="-461963">
              <a:lnSpc>
                <a:spcPct val="100000"/>
              </a:lnSpc>
              <a:spcAft>
                <a:spcPts val="1200"/>
              </a:spcAft>
            </a:pPr>
            <a:r>
              <a:rPr lang="en-US" dirty="0"/>
              <a:t>Tax credits</a:t>
            </a:r>
          </a:p>
          <a:p>
            <a:pPr>
              <a:lnSpc>
                <a:spcPct val="100000"/>
              </a:lnSpc>
              <a:spcAft>
                <a:spcPts val="1200"/>
              </a:spcAft>
            </a:pPr>
            <a:r>
              <a:rPr lang="en-US" b="1" dirty="0"/>
              <a:t>Some programs have limited quality control</a:t>
            </a:r>
          </a:p>
          <a:p>
            <a:pPr marL="461963" lvl="1" indent="-461963">
              <a:lnSpc>
                <a:spcPct val="100000"/>
              </a:lnSpc>
              <a:spcAft>
                <a:spcPts val="1200"/>
              </a:spcAft>
            </a:pPr>
            <a:r>
              <a:rPr lang="en-US" dirty="0"/>
              <a:t>Wild West / Gold Rush days</a:t>
            </a:r>
          </a:p>
          <a:p>
            <a:pPr marL="0" lvl="1" indent="0">
              <a:lnSpc>
                <a:spcPct val="100000"/>
              </a:lnSpc>
              <a:spcAft>
                <a:spcPts val="1200"/>
              </a:spcAft>
              <a:buNone/>
            </a:pPr>
            <a:r>
              <a:rPr lang="en-US" b="1" dirty="0"/>
              <a:t>Typically not used to influence design</a:t>
            </a:r>
          </a:p>
        </p:txBody>
      </p:sp>
      <p:sp>
        <p:nvSpPr>
          <p:cNvPr id="4" name="Slide Number Placeholder 1">
            <a:extLst>
              <a:ext uri="{FF2B5EF4-FFF2-40B4-BE49-F238E27FC236}">
                <a16:creationId xmlns:a16="http://schemas.microsoft.com/office/drawing/2014/main" id="{F6BB4107-83D2-4229-8581-9982A44B202E}"/>
              </a:ext>
            </a:extLst>
          </p:cNvPr>
          <p:cNvSpPr>
            <a:spLocks noGrp="1"/>
          </p:cNvSpPr>
          <p:nvPr>
            <p:ph type="sldNum" sz="quarter" idx="12"/>
          </p:nvPr>
        </p:nvSpPr>
        <p:spPr>
          <a:xfrm>
            <a:off x="8759952" y="6356350"/>
            <a:ext cx="2743200" cy="365125"/>
          </a:xfrm>
        </p:spPr>
        <p:txBody>
          <a:bodyPr/>
          <a:lstStyle/>
          <a:p>
            <a:fld id="{B23CCABC-6DA4-7C4D-989E-2A57AEA7D1E6}"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58811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Applications of Energy Modeling</a:t>
            </a:r>
          </a:p>
        </p:txBody>
      </p:sp>
    </p:spTree>
    <p:extLst>
      <p:ext uri="{BB962C8B-B14F-4D97-AF65-F5344CB8AC3E}">
        <p14:creationId xmlns:p14="http://schemas.microsoft.com/office/powerpoint/2010/main" val="178546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A876A38-7830-459C-AE86-715D8347AA11}"/>
              </a:ext>
            </a:extLst>
          </p:cNvPr>
          <p:cNvGrpSpPr/>
          <p:nvPr/>
        </p:nvGrpSpPr>
        <p:grpSpPr>
          <a:xfrm>
            <a:off x="2787747" y="1233576"/>
            <a:ext cx="6602437" cy="5214424"/>
            <a:chOff x="1295400" y="1655543"/>
            <a:chExt cx="6172200" cy="4883369"/>
          </a:xfrm>
        </p:grpSpPr>
        <p:pic>
          <p:nvPicPr>
            <p:cNvPr id="12" name="Picture 11"/>
            <p:cNvPicPr>
              <a:picLocks noChangeAspect="1"/>
            </p:cNvPicPr>
            <p:nvPr/>
          </p:nvPicPr>
          <p:blipFill>
            <a:blip r:embed="rId3"/>
            <a:stretch>
              <a:fillRect/>
            </a:stretch>
          </p:blipFill>
          <p:spPr>
            <a:xfrm>
              <a:off x="1295400" y="1655543"/>
              <a:ext cx="6172200" cy="4883369"/>
            </a:xfrm>
            <a:prstGeom prst="rect">
              <a:avLst/>
            </a:prstGeom>
          </p:spPr>
        </p:pic>
        <p:sp>
          <p:nvSpPr>
            <p:cNvPr id="6" name="TextBox 5">
              <a:extLst>
                <a:ext uri="{FF2B5EF4-FFF2-40B4-BE49-F238E27FC236}">
                  <a16:creationId xmlns:a16="http://schemas.microsoft.com/office/drawing/2014/main" id="{E5B0377E-AFCD-4907-9C19-3DCF45B865F5}"/>
                </a:ext>
              </a:extLst>
            </p:cNvPr>
            <p:cNvSpPr txBox="1"/>
            <p:nvPr/>
          </p:nvSpPr>
          <p:spPr>
            <a:xfrm>
              <a:off x="1447800" y="1710156"/>
              <a:ext cx="1752600" cy="551386"/>
            </a:xfrm>
            <a:prstGeom prst="rect">
              <a:avLst/>
            </a:prstGeom>
            <a:solidFill>
              <a:schemeClr val="bg1"/>
            </a:solidFill>
            <a:ln w="22225">
              <a:solidFill>
                <a:schemeClr val="tx1"/>
              </a:solidFill>
            </a:ln>
          </p:spPr>
          <p:txBody>
            <a:bodyPr wrap="square" rtlCol="0">
              <a:spAutoFit/>
            </a:bodyPr>
            <a:lstStyle/>
            <a:p>
              <a:pPr algn="ctr"/>
              <a:r>
                <a:rPr lang="en-US" sz="1400" b="1" dirty="0"/>
                <a:t>IECC 2015 w/CT Amendments</a:t>
              </a:r>
            </a:p>
          </p:txBody>
        </p:sp>
        <p:sp>
          <p:nvSpPr>
            <p:cNvPr id="10" name="TextBox 9">
              <a:extLst>
                <a:ext uri="{FF2B5EF4-FFF2-40B4-BE49-F238E27FC236}">
                  <a16:creationId xmlns:a16="http://schemas.microsoft.com/office/drawing/2014/main" id="{355C71BE-FF44-4612-A332-FF0CC9E18BC4}"/>
                </a:ext>
              </a:extLst>
            </p:cNvPr>
            <p:cNvSpPr txBox="1"/>
            <p:nvPr/>
          </p:nvSpPr>
          <p:spPr>
            <a:xfrm>
              <a:off x="4258855" y="1691887"/>
              <a:ext cx="2053044" cy="551386"/>
            </a:xfrm>
            <a:prstGeom prst="rect">
              <a:avLst/>
            </a:prstGeom>
            <a:solidFill>
              <a:schemeClr val="bg1"/>
            </a:solidFill>
            <a:ln w="22225">
              <a:solidFill>
                <a:schemeClr val="tx1"/>
              </a:solidFill>
            </a:ln>
          </p:spPr>
          <p:txBody>
            <a:bodyPr wrap="square" rtlCol="0">
              <a:spAutoFit/>
            </a:bodyPr>
            <a:lstStyle/>
            <a:p>
              <a:pPr algn="ctr"/>
              <a:r>
                <a:rPr lang="en-US" sz="1400" b="1" dirty="0"/>
                <a:t>ASHRAE 90.1 2013 w/CT Amendments</a:t>
              </a:r>
            </a:p>
          </p:txBody>
        </p:sp>
        <p:sp>
          <p:nvSpPr>
            <p:cNvPr id="7" name="TextBox 6">
              <a:extLst>
                <a:ext uri="{FF2B5EF4-FFF2-40B4-BE49-F238E27FC236}">
                  <a16:creationId xmlns:a16="http://schemas.microsoft.com/office/drawing/2014/main" id="{E15F74DB-36D5-470D-926F-B181C88649AD}"/>
                </a:ext>
              </a:extLst>
            </p:cNvPr>
            <p:cNvSpPr txBox="1"/>
            <p:nvPr/>
          </p:nvSpPr>
          <p:spPr>
            <a:xfrm>
              <a:off x="6400799" y="3374053"/>
              <a:ext cx="762000" cy="227042"/>
            </a:xfrm>
            <a:prstGeom prst="rect">
              <a:avLst/>
            </a:prstGeom>
            <a:solidFill>
              <a:schemeClr val="bg1"/>
            </a:solidFill>
          </p:spPr>
          <p:txBody>
            <a:bodyPr wrap="square" rtlCol="0">
              <a:spAutoFit/>
            </a:bodyPr>
            <a:lstStyle/>
            <a:p>
              <a:endParaRPr lang="en-US" sz="800" dirty="0"/>
            </a:p>
          </p:txBody>
        </p:sp>
      </p:grpSp>
      <p:sp>
        <p:nvSpPr>
          <p:cNvPr id="2" name="Title 1"/>
          <p:cNvSpPr>
            <a:spLocks noGrp="1"/>
          </p:cNvSpPr>
          <p:nvPr>
            <p:ph type="title"/>
          </p:nvPr>
        </p:nvSpPr>
        <p:spPr>
          <a:xfrm>
            <a:off x="586154" y="697435"/>
            <a:ext cx="8382000" cy="1143000"/>
          </a:xfrm>
        </p:spPr>
        <p:txBody>
          <a:bodyPr vert="horz" lIns="0" tIns="0" rIns="0" bIns="0" rtlCol="0" anchor="t" anchorCtr="0">
            <a:noAutofit/>
          </a:bodyPr>
          <a:lstStyle/>
          <a:p>
            <a:r>
              <a:rPr lang="en-US" sz="1800" dirty="0"/>
              <a:t>Code Compliance</a:t>
            </a:r>
          </a:p>
        </p:txBody>
      </p:sp>
      <p:sp>
        <p:nvSpPr>
          <p:cNvPr id="4" name="Slide Number Placeholder 3"/>
          <p:cNvSpPr>
            <a:spLocks noGrp="1"/>
          </p:cNvSpPr>
          <p:nvPr>
            <p:ph type="sldNum" sz="quarter" idx="12"/>
          </p:nvPr>
        </p:nvSpPr>
        <p:spPr/>
        <p:txBody>
          <a:bodyPr/>
          <a:lstStyle/>
          <a:p>
            <a:fld id="{CB093A97-9377-4833-BF92-40CEEB16357B}" type="slidenum">
              <a:rPr lang="en-US" smtClean="0"/>
              <a:t>8</a:t>
            </a:fld>
            <a:endParaRPr lang="en-US"/>
          </a:p>
        </p:txBody>
      </p:sp>
      <p:sp>
        <p:nvSpPr>
          <p:cNvPr id="5" name="Rectangle 4">
            <a:extLst>
              <a:ext uri="{FF2B5EF4-FFF2-40B4-BE49-F238E27FC236}">
                <a16:creationId xmlns:a16="http://schemas.microsoft.com/office/drawing/2014/main" id="{66538A48-2758-4185-899F-173EFBC27373}"/>
              </a:ext>
            </a:extLst>
          </p:cNvPr>
          <p:cNvSpPr/>
          <p:nvPr/>
        </p:nvSpPr>
        <p:spPr>
          <a:xfrm>
            <a:off x="7009059" y="2456016"/>
            <a:ext cx="2357679" cy="944758"/>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C36E11A-BC52-4367-9848-AF4F29BD6ECB}"/>
              </a:ext>
            </a:extLst>
          </p:cNvPr>
          <p:cNvSpPr/>
          <p:nvPr/>
        </p:nvSpPr>
        <p:spPr>
          <a:xfrm>
            <a:off x="4666036" y="2315826"/>
            <a:ext cx="771713" cy="1536419"/>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73EBC7F4-591A-46F8-AF8C-ED1CF8294AAD}"/>
              </a:ext>
            </a:extLst>
          </p:cNvPr>
          <p:cNvSpPr txBox="1">
            <a:spLocks/>
          </p:cNvSpPr>
          <p:nvPr/>
        </p:nvSpPr>
        <p:spPr>
          <a:xfrm>
            <a:off x="8912352" y="6508750"/>
            <a:ext cx="2743200" cy="365125"/>
          </a:xfrm>
          <a:prstGeom prst="rect">
            <a:avLst/>
          </a:prstGeom>
        </p:spPr>
        <p:txBody>
          <a:bodyPr vert="horz" lIns="0" tIns="0" rIns="0" bIns="0" rtlCol="0" anchor="t" anchorCtr="0">
            <a:noAutofit/>
          </a:bodyPr>
          <a:lstStyle>
            <a:defPPr>
              <a:defRPr lang="en-US"/>
            </a:defPPr>
            <a:lvl1pPr marL="0" algn="r" defTabSz="914400" rtl="0" eaLnBrk="1" latinLnBrk="0" hangingPunct="1">
              <a:lnSpc>
                <a:spcPct val="122000"/>
              </a:lnSpc>
              <a:defRPr sz="1200" kern="6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3CCABC-6DA4-7C4D-989E-2A57AEA7D1E6}" type="slidenum">
              <a:rPr lang="en-US" smtClean="0">
                <a:solidFill>
                  <a:prstClr val="black">
                    <a:tint val="75000"/>
                  </a:prstClr>
                </a:solidFill>
              </a:rPr>
              <a:pPr/>
              <a:t>8</a:t>
            </a:fld>
            <a:endParaRPr lang="en-US" dirty="0">
              <a:solidFill>
                <a:prstClr val="black">
                  <a:tint val="75000"/>
                </a:prstClr>
              </a:solidFill>
            </a:endParaRPr>
          </a:p>
        </p:txBody>
      </p:sp>
      <p:sp>
        <p:nvSpPr>
          <p:cNvPr id="3" name="Rectangle 2">
            <a:extLst>
              <a:ext uri="{FF2B5EF4-FFF2-40B4-BE49-F238E27FC236}">
                <a16:creationId xmlns:a16="http://schemas.microsoft.com/office/drawing/2014/main" id="{3BF6C291-3431-4FCC-8651-F83EB26D37BE}"/>
              </a:ext>
            </a:extLst>
          </p:cNvPr>
          <p:cNvSpPr/>
          <p:nvPr/>
        </p:nvSpPr>
        <p:spPr>
          <a:xfrm>
            <a:off x="3979147" y="1969477"/>
            <a:ext cx="3376246" cy="4070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866EEEB-5C2E-43F8-A7AB-0EFBCE7F45DC}"/>
              </a:ext>
            </a:extLst>
          </p:cNvPr>
          <p:cNvSpPr/>
          <p:nvPr/>
        </p:nvSpPr>
        <p:spPr>
          <a:xfrm>
            <a:off x="3054699" y="2435301"/>
            <a:ext cx="1507253" cy="2317569"/>
          </a:xfrm>
          <a:prstGeom prst="rect">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66546B-6C93-4A0B-8449-7041CF845DC5}"/>
              </a:ext>
            </a:extLst>
          </p:cNvPr>
          <p:cNvSpPr/>
          <p:nvPr/>
        </p:nvSpPr>
        <p:spPr>
          <a:xfrm>
            <a:off x="5469777" y="2470081"/>
            <a:ext cx="1507253" cy="2317569"/>
          </a:xfrm>
          <a:prstGeom prst="rect">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73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3" grpId="0" animBg="1"/>
      <p:bldP spid="9"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0985" y="670262"/>
            <a:ext cx="8229600" cy="903923"/>
          </a:xfrm>
        </p:spPr>
        <p:txBody>
          <a:bodyPr vert="horz" lIns="0" tIns="0" rIns="0" bIns="0" rtlCol="0" anchor="t" anchorCtr="0">
            <a:normAutofit/>
          </a:bodyPr>
          <a:lstStyle/>
          <a:p>
            <a:r>
              <a:rPr lang="en-US" sz="1800" dirty="0"/>
              <a:t>General Concept of performance-based compliance paths</a:t>
            </a:r>
          </a:p>
        </p:txBody>
      </p:sp>
      <p:grpSp>
        <p:nvGrpSpPr>
          <p:cNvPr id="2" name="Group 1"/>
          <p:cNvGrpSpPr/>
          <p:nvPr/>
        </p:nvGrpSpPr>
        <p:grpSpPr>
          <a:xfrm>
            <a:off x="1916727" y="1784818"/>
            <a:ext cx="3372719" cy="3012730"/>
            <a:chOff x="829214" y="1464737"/>
            <a:chExt cx="3080123" cy="2751364"/>
          </a:xfrm>
        </p:grpSpPr>
        <p:pic>
          <p:nvPicPr>
            <p:cNvPr id="7" name="Picture 3" descr="MF5"/>
            <p:cNvPicPr>
              <a:picLocks noChangeAspect="1" noChangeArrowheads="1"/>
            </p:cNvPicPr>
            <p:nvPr/>
          </p:nvPicPr>
          <p:blipFill>
            <a:blip r:embed="rId3" cstate="print"/>
            <a:srcRect/>
            <a:stretch>
              <a:fillRect/>
            </a:stretch>
          </p:blipFill>
          <p:spPr>
            <a:xfrm>
              <a:off x="829214" y="1464737"/>
              <a:ext cx="1600200" cy="2751364"/>
            </a:xfrm>
            <a:prstGeom prst="rect">
              <a:avLst/>
            </a:prstGeom>
            <a:noFill/>
          </p:spPr>
        </p:pic>
        <p:pic>
          <p:nvPicPr>
            <p:cNvPr id="8" name="Picture 9" descr="j0399496"/>
            <p:cNvPicPr>
              <a:picLocks noChangeAspect="1" noChangeArrowheads="1"/>
            </p:cNvPicPr>
            <p:nvPr/>
          </p:nvPicPr>
          <p:blipFill>
            <a:blip r:embed="rId4" cstate="print"/>
            <a:srcRect/>
            <a:stretch>
              <a:fillRect/>
            </a:stretch>
          </p:blipFill>
          <p:spPr bwMode="auto">
            <a:xfrm>
              <a:off x="1623337" y="2350526"/>
              <a:ext cx="2286000" cy="1516785"/>
            </a:xfrm>
            <a:prstGeom prst="rect">
              <a:avLst/>
            </a:prstGeom>
            <a:noFill/>
            <a:ln w="9525">
              <a:noFill/>
              <a:miter lim="800000"/>
              <a:headEnd/>
              <a:tailEnd/>
            </a:ln>
          </p:spPr>
        </p:pic>
      </p:grpSp>
      <p:pic>
        <p:nvPicPr>
          <p:cNvPr id="9" name="Picture 4" descr="MF5"/>
          <p:cNvPicPr>
            <a:picLocks noChangeAspect="1" noChangeArrowheads="1"/>
          </p:cNvPicPr>
          <p:nvPr/>
        </p:nvPicPr>
        <p:blipFill>
          <a:blip r:embed="rId3" cstate="print"/>
          <a:srcRect/>
          <a:stretch>
            <a:fillRect/>
          </a:stretch>
        </p:blipFill>
        <p:spPr>
          <a:xfrm>
            <a:off x="6913771" y="1782495"/>
            <a:ext cx="1835649" cy="3000377"/>
          </a:xfrm>
          <a:prstGeom prst="rect">
            <a:avLst/>
          </a:prstGeom>
          <a:noFill/>
        </p:spPr>
      </p:pic>
      <p:pic>
        <p:nvPicPr>
          <p:cNvPr id="10" name="Picture 10" descr="j0409268"/>
          <p:cNvPicPr>
            <a:picLocks noChangeAspect="1" noChangeArrowheads="1"/>
          </p:cNvPicPr>
          <p:nvPr/>
        </p:nvPicPr>
        <p:blipFill>
          <a:blip r:embed="rId5" cstate="print"/>
          <a:srcRect/>
          <a:stretch>
            <a:fillRect/>
          </a:stretch>
        </p:blipFill>
        <p:spPr>
          <a:xfrm>
            <a:off x="5584938" y="2567620"/>
            <a:ext cx="1022123" cy="1022123"/>
          </a:xfrm>
          <a:prstGeom prst="rect">
            <a:avLst/>
          </a:prstGeom>
          <a:noFill/>
        </p:spPr>
      </p:pic>
      <p:pic>
        <p:nvPicPr>
          <p:cNvPr id="8194" name="Picture 2"/>
          <p:cNvPicPr>
            <a:picLocks noGrp="1" noChangeAspect="1" noChangeArrowheads="1"/>
          </p:cNvPicPr>
          <p:nvPr>
            <p:ph idx="1"/>
          </p:nvPr>
        </p:nvPicPr>
        <p:blipFill>
          <a:blip r:embed="rId6" cstate="print"/>
          <a:srcRect/>
          <a:stretch>
            <a:fillRect/>
          </a:stretch>
        </p:blipFill>
        <p:spPr bwMode="auto">
          <a:xfrm>
            <a:off x="8420803" y="3078682"/>
            <a:ext cx="1629414" cy="1451832"/>
          </a:xfrm>
          <a:prstGeom prst="rect">
            <a:avLst/>
          </a:prstGeom>
          <a:noFill/>
          <a:ln w="9525">
            <a:solidFill>
              <a:schemeClr val="tx1"/>
            </a:solidFill>
            <a:miter lim="800000"/>
            <a:headEnd/>
            <a:tailEnd/>
          </a:ln>
        </p:spPr>
      </p:pic>
      <p:sp>
        <p:nvSpPr>
          <p:cNvPr id="12" name="TextBox 11"/>
          <p:cNvSpPr txBox="1"/>
          <p:nvPr/>
        </p:nvSpPr>
        <p:spPr>
          <a:xfrm>
            <a:off x="1916726" y="4640598"/>
            <a:ext cx="3467012" cy="1477328"/>
          </a:xfrm>
          <a:prstGeom prst="rect">
            <a:avLst/>
          </a:prstGeom>
          <a:solidFill>
            <a:schemeClr val="accent1">
              <a:lumMod val="40000"/>
              <a:lumOff val="60000"/>
            </a:schemeClr>
          </a:solidFill>
          <a:ln>
            <a:solidFill>
              <a:schemeClr val="tx1"/>
            </a:solidFill>
          </a:ln>
        </p:spPr>
        <p:txBody>
          <a:bodyPr wrap="square" rtlCol="0">
            <a:spAutoFit/>
          </a:bodyPr>
          <a:lstStyle/>
          <a:p>
            <a:r>
              <a:rPr lang="en-US" dirty="0"/>
              <a:t>Proposed design model developed following the rules of the selected compliance path</a:t>
            </a:r>
          </a:p>
          <a:p>
            <a:endParaRPr lang="en-US" dirty="0"/>
          </a:p>
          <a:p>
            <a:endParaRPr lang="en-US" dirty="0"/>
          </a:p>
        </p:txBody>
      </p:sp>
      <p:sp>
        <p:nvSpPr>
          <p:cNvPr id="13" name="TextBox 12"/>
          <p:cNvSpPr txBox="1"/>
          <p:nvPr/>
        </p:nvSpPr>
        <p:spPr>
          <a:xfrm>
            <a:off x="6913771" y="4640598"/>
            <a:ext cx="3289557" cy="1477328"/>
          </a:xfrm>
          <a:prstGeom prst="rect">
            <a:avLst/>
          </a:prstGeom>
          <a:solidFill>
            <a:schemeClr val="accent1">
              <a:lumMod val="40000"/>
              <a:lumOff val="60000"/>
            </a:schemeClr>
          </a:solidFill>
          <a:ln>
            <a:solidFill>
              <a:schemeClr val="tx1"/>
            </a:solidFill>
          </a:ln>
        </p:spPr>
        <p:txBody>
          <a:bodyPr wrap="square" rtlCol="0">
            <a:spAutoFit/>
          </a:bodyPr>
          <a:lstStyle/>
          <a:p>
            <a:r>
              <a:rPr lang="en-US" dirty="0"/>
              <a:t>Model of a virtual building (reference design, baseline, energy budget) developed following the rules of the selected compliance path</a:t>
            </a:r>
            <a:endParaRPr lang="en-US" b="1" dirty="0"/>
          </a:p>
        </p:txBody>
      </p:sp>
      <p:pic>
        <p:nvPicPr>
          <p:cNvPr id="11" name="Picture 10">
            <a:extLst>
              <a:ext uri="{FF2B5EF4-FFF2-40B4-BE49-F238E27FC236}">
                <a16:creationId xmlns:a16="http://schemas.microsoft.com/office/drawing/2014/main" id="{D71D46A9-9471-4FDD-A2AA-B406815E5ED6}"/>
              </a:ext>
            </a:extLst>
          </p:cNvPr>
          <p:cNvPicPr>
            <a:picLocks noChangeAspect="1"/>
          </p:cNvPicPr>
          <p:nvPr/>
        </p:nvPicPr>
        <p:blipFill>
          <a:blip r:embed="rId7"/>
          <a:stretch>
            <a:fillRect/>
          </a:stretch>
        </p:blipFill>
        <p:spPr>
          <a:xfrm>
            <a:off x="8429892" y="1463322"/>
            <a:ext cx="1629415" cy="1639583"/>
          </a:xfrm>
          <a:prstGeom prst="rect">
            <a:avLst/>
          </a:prstGeom>
          <a:ln>
            <a:solidFill>
              <a:schemeClr val="tx1"/>
            </a:solidFill>
          </a:ln>
        </p:spPr>
      </p:pic>
    </p:spTree>
    <p:extLst>
      <p:ext uri="{BB962C8B-B14F-4D97-AF65-F5344CB8AC3E}">
        <p14:creationId xmlns:p14="http://schemas.microsoft.com/office/powerpoint/2010/main" val="181466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AIA">
      <a:dk1>
        <a:sysClr val="windowText" lastClr="000000"/>
      </a:dk1>
      <a:lt1>
        <a:sysClr val="window" lastClr="FFFFFF"/>
      </a:lt1>
      <a:dk2>
        <a:srgbClr val="A7A7A7"/>
      </a:dk2>
      <a:lt2>
        <a:srgbClr val="CCCCCC"/>
      </a:lt2>
      <a:accent1>
        <a:srgbClr val="FA4132"/>
      </a:accent1>
      <a:accent2>
        <a:srgbClr val="000000"/>
      </a:accent2>
      <a:accent3>
        <a:srgbClr val="A7A7A7"/>
      </a:accent3>
      <a:accent4>
        <a:srgbClr val="F2C75C"/>
      </a:accent4>
      <a:accent5>
        <a:srgbClr val="72B1C8"/>
      </a:accent5>
      <a:accent6>
        <a:srgbClr val="007D8A"/>
      </a:accent6>
      <a:hlink>
        <a:srgbClr val="3399FF"/>
      </a:hlink>
      <a:folHlink>
        <a:srgbClr val="B2B2B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TotalTime>
  <Words>4286</Words>
  <Application>Microsoft Office PowerPoint</Application>
  <PresentationFormat>Widescreen</PresentationFormat>
  <Paragraphs>595</Paragraphs>
  <Slides>54</Slides>
  <Notes>30</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Batang</vt:lpstr>
      <vt:lpstr>ＭＳ Ｐゴシック</vt:lpstr>
      <vt:lpstr>Arial</vt:lpstr>
      <vt:lpstr>Calibri</vt:lpstr>
      <vt:lpstr>Helvetica</vt:lpstr>
      <vt:lpstr>Lucida Grande</vt:lpstr>
      <vt:lpstr>Open Sans Light</vt:lpstr>
      <vt:lpstr>Proxima Nova Thin</vt:lpstr>
      <vt:lpstr>Times New Roman</vt:lpstr>
      <vt:lpstr>Verdana</vt:lpstr>
      <vt:lpstr>Wingdings</vt:lpstr>
      <vt:lpstr>Office Theme</vt:lpstr>
      <vt:lpstr>HITTING THE TARGET</vt:lpstr>
      <vt:lpstr>Learning objectives</vt:lpstr>
      <vt:lpstr>Why Energy Modeling Matters</vt:lpstr>
      <vt:lpstr>Energy Consumption by Sector</vt:lpstr>
      <vt:lpstr>What is Energy Modeling?</vt:lpstr>
      <vt:lpstr>Energy modeling CONTEXT</vt:lpstr>
      <vt:lpstr>Common Applications of Energy Modeling</vt:lpstr>
      <vt:lpstr>Code Compliance</vt:lpstr>
      <vt:lpstr>General Concept of performance-based compliance paths</vt:lpstr>
      <vt:lpstr>LEED NC 2009 </vt:lpstr>
      <vt:lpstr>LEED v4: Shift in Modeling Focus</vt:lpstr>
      <vt:lpstr>Energy Modeling for Existing Buildings</vt:lpstr>
      <vt:lpstr>Calibrated Simulation</vt:lpstr>
      <vt:lpstr>Incentive Program Example</vt:lpstr>
      <vt:lpstr>Simulation Aided Design  HOW ENERGY MODELING SHOULD BE USED</vt:lpstr>
      <vt:lpstr>The AIA 2030 Commitment Report</vt:lpstr>
      <vt:lpstr>When is Energy Modeling Typically Done?</vt:lpstr>
      <vt:lpstr>ASHRAE Standard 209</vt:lpstr>
      <vt:lpstr>PowerPoint Presentation</vt:lpstr>
      <vt:lpstr>PowerPoint Presentation</vt:lpstr>
      <vt:lpstr>PowerPoint Presentation</vt:lpstr>
      <vt:lpstr>Performance targets and load reduction modeling example</vt:lpstr>
      <vt:lpstr>Design Refinement Example</vt:lpstr>
      <vt:lpstr>Simple box Modeling Example</vt:lpstr>
      <vt:lpstr>Which Alternative is More Efficient?</vt:lpstr>
      <vt:lpstr>HVAC System Selection modeling Example</vt:lpstr>
      <vt:lpstr>RESULTS</vt:lpstr>
      <vt:lpstr>PowerPoint Presentation</vt:lpstr>
      <vt:lpstr>Interpreting Simulation Results</vt:lpstr>
      <vt:lpstr>Does Modeling Protocol Affects Projected Performance?</vt:lpstr>
      <vt:lpstr>Study Methodology</vt:lpstr>
      <vt:lpstr>Case Study Description</vt:lpstr>
      <vt:lpstr>Evaluated Configurations</vt:lpstr>
      <vt:lpstr>Modeling Protocols and the Teams</vt:lpstr>
      <vt:lpstr>Modeled Annual Source Energy Use  </vt:lpstr>
      <vt:lpstr>Base Case Source Energy: Plug Loads</vt:lpstr>
      <vt:lpstr>Base Case Source Energy: Lighting</vt:lpstr>
      <vt:lpstr>Base Case Source Energy: Fans</vt:lpstr>
      <vt:lpstr>Key Reasons for the Difference: Modeling Assumptions and Rules</vt:lpstr>
      <vt:lpstr>Key Reasons for the Difference: Simulation Tools Capabilities</vt:lpstr>
      <vt:lpstr>Watch out for the Units!</vt:lpstr>
      <vt:lpstr>So Which Protocol Got it Right?</vt:lpstr>
      <vt:lpstr>If Modeled Performance Cannot Pinpoint Actual Performance, then Why Bother?</vt:lpstr>
      <vt:lpstr>Takeaways</vt:lpstr>
      <vt:lpstr>Financing Opportunities Unlocked through Modeling</vt:lpstr>
      <vt:lpstr>About the Connecticut Green Bank </vt:lpstr>
      <vt:lpstr>Connecticut programs reward high performance projects and new construction</vt:lpstr>
      <vt:lpstr>Making the Case for Commercial PACE (C-PACE)</vt:lpstr>
      <vt:lpstr>C-PACE New Construction ProcesS</vt:lpstr>
      <vt:lpstr>GREEN BANK Multifamily Pre-development Loan Programs</vt:lpstr>
      <vt:lpstr>Completing or Improving the Capital Stack with C-PACE</vt:lpstr>
      <vt:lpstr>Connecticut Utility Incentives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Graff</dc:creator>
  <cp:lastModifiedBy>Maria</cp:lastModifiedBy>
  <cp:revision>86</cp:revision>
  <dcterms:created xsi:type="dcterms:W3CDTF">2016-06-09T18:26:36Z</dcterms:created>
  <dcterms:modified xsi:type="dcterms:W3CDTF">2019-05-15T14:13:37Z</dcterms:modified>
</cp:coreProperties>
</file>